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Lst>
  <p:notesMasterIdLst>
    <p:notesMasterId r:id="rId29"/>
  </p:notesMasterIdLst>
  <p:sldIdLst>
    <p:sldId id="256" r:id="rId4"/>
    <p:sldId id="278" r:id="rId5"/>
    <p:sldId id="263" r:id="rId6"/>
    <p:sldId id="262" r:id="rId7"/>
    <p:sldId id="279" r:id="rId8"/>
    <p:sldId id="282" r:id="rId9"/>
    <p:sldId id="280" r:id="rId10"/>
    <p:sldId id="258" r:id="rId11"/>
    <p:sldId id="287" r:id="rId12"/>
    <p:sldId id="288" r:id="rId13"/>
    <p:sldId id="257" r:id="rId14"/>
    <p:sldId id="283" r:id="rId15"/>
    <p:sldId id="281" r:id="rId16"/>
    <p:sldId id="284" r:id="rId17"/>
    <p:sldId id="265" r:id="rId18"/>
    <p:sldId id="270" r:id="rId19"/>
    <p:sldId id="260" r:id="rId20"/>
    <p:sldId id="267" r:id="rId21"/>
    <p:sldId id="266" r:id="rId22"/>
    <p:sldId id="285" r:id="rId23"/>
    <p:sldId id="268" r:id="rId24"/>
    <p:sldId id="269" r:id="rId25"/>
    <p:sldId id="273" r:id="rId26"/>
    <p:sldId id="286" r:id="rId27"/>
    <p:sldId id="277" r:id="rId28"/>
  </p:sldIdLst>
  <p:sldSz cx="16256000" cy="9144000"/>
  <p:notesSz cx="6881813" cy="9296400"/>
  <p:defaultTextStyle>
    <a:defPPr>
      <a:defRPr lang="en-US"/>
    </a:defPPr>
    <a:lvl1pPr algn="ctr" rtl="0" fontAlgn="base">
      <a:spcBef>
        <a:spcPct val="0"/>
      </a:spcBef>
      <a:spcAft>
        <a:spcPct val="0"/>
      </a:spcAft>
      <a:defRPr sz="3600" kern="1200">
        <a:solidFill>
          <a:srgbClr val="FFFFFF"/>
        </a:solidFill>
        <a:latin typeface="Gill Sans" charset="0"/>
        <a:ea typeface="+mn-ea"/>
        <a:cs typeface="ヒラギノ角ゴ ProN W3" charset="0"/>
        <a:sym typeface="Gill Sans" charset="0"/>
      </a:defRPr>
    </a:lvl1pPr>
    <a:lvl2pPr marL="457200" algn="ctr" rtl="0" fontAlgn="base">
      <a:spcBef>
        <a:spcPct val="0"/>
      </a:spcBef>
      <a:spcAft>
        <a:spcPct val="0"/>
      </a:spcAft>
      <a:defRPr sz="3600" kern="1200">
        <a:solidFill>
          <a:srgbClr val="FFFFFF"/>
        </a:solidFill>
        <a:latin typeface="Gill Sans" charset="0"/>
        <a:ea typeface="+mn-ea"/>
        <a:cs typeface="ヒラギノ角ゴ ProN W3" charset="0"/>
        <a:sym typeface="Gill Sans" charset="0"/>
      </a:defRPr>
    </a:lvl2pPr>
    <a:lvl3pPr marL="914400" algn="ctr" rtl="0" fontAlgn="base">
      <a:spcBef>
        <a:spcPct val="0"/>
      </a:spcBef>
      <a:spcAft>
        <a:spcPct val="0"/>
      </a:spcAft>
      <a:defRPr sz="3600" kern="1200">
        <a:solidFill>
          <a:srgbClr val="FFFFFF"/>
        </a:solidFill>
        <a:latin typeface="Gill Sans" charset="0"/>
        <a:ea typeface="+mn-ea"/>
        <a:cs typeface="ヒラギノ角ゴ ProN W3" charset="0"/>
        <a:sym typeface="Gill Sans" charset="0"/>
      </a:defRPr>
    </a:lvl3pPr>
    <a:lvl4pPr marL="1371600" algn="ctr" rtl="0" fontAlgn="base">
      <a:spcBef>
        <a:spcPct val="0"/>
      </a:spcBef>
      <a:spcAft>
        <a:spcPct val="0"/>
      </a:spcAft>
      <a:defRPr sz="3600" kern="1200">
        <a:solidFill>
          <a:srgbClr val="FFFFFF"/>
        </a:solidFill>
        <a:latin typeface="Gill Sans" charset="0"/>
        <a:ea typeface="+mn-ea"/>
        <a:cs typeface="ヒラギノ角ゴ ProN W3" charset="0"/>
        <a:sym typeface="Gill Sans" charset="0"/>
      </a:defRPr>
    </a:lvl4pPr>
    <a:lvl5pPr marL="1828800" algn="ctr" rtl="0" fontAlgn="base">
      <a:spcBef>
        <a:spcPct val="0"/>
      </a:spcBef>
      <a:spcAft>
        <a:spcPct val="0"/>
      </a:spcAft>
      <a:defRPr sz="3600" kern="1200">
        <a:solidFill>
          <a:srgbClr val="FFFFFF"/>
        </a:solidFill>
        <a:latin typeface="Gill Sans" charset="0"/>
        <a:ea typeface="+mn-ea"/>
        <a:cs typeface="ヒラギノ角ゴ ProN W3" charset="0"/>
        <a:sym typeface="Gill Sans" charset="0"/>
      </a:defRPr>
    </a:lvl5pPr>
    <a:lvl6pPr marL="2286000" algn="l" defTabSz="914400" rtl="0" eaLnBrk="1" latinLnBrk="0" hangingPunct="1">
      <a:defRPr sz="3600" kern="1200">
        <a:solidFill>
          <a:srgbClr val="FFFFFF"/>
        </a:solidFill>
        <a:latin typeface="Gill Sans" charset="0"/>
        <a:ea typeface="+mn-ea"/>
        <a:cs typeface="ヒラギノ角ゴ ProN W3" charset="0"/>
        <a:sym typeface="Gill Sans" charset="0"/>
      </a:defRPr>
    </a:lvl6pPr>
    <a:lvl7pPr marL="2743200" algn="l" defTabSz="914400" rtl="0" eaLnBrk="1" latinLnBrk="0" hangingPunct="1">
      <a:defRPr sz="3600" kern="1200">
        <a:solidFill>
          <a:srgbClr val="FFFFFF"/>
        </a:solidFill>
        <a:latin typeface="Gill Sans" charset="0"/>
        <a:ea typeface="+mn-ea"/>
        <a:cs typeface="ヒラギノ角ゴ ProN W3" charset="0"/>
        <a:sym typeface="Gill Sans" charset="0"/>
      </a:defRPr>
    </a:lvl7pPr>
    <a:lvl8pPr marL="3200400" algn="l" defTabSz="914400" rtl="0" eaLnBrk="1" latinLnBrk="0" hangingPunct="1">
      <a:defRPr sz="3600" kern="1200">
        <a:solidFill>
          <a:srgbClr val="FFFFFF"/>
        </a:solidFill>
        <a:latin typeface="Gill Sans" charset="0"/>
        <a:ea typeface="+mn-ea"/>
        <a:cs typeface="ヒラギノ角ゴ ProN W3" charset="0"/>
        <a:sym typeface="Gill Sans" charset="0"/>
      </a:defRPr>
    </a:lvl8pPr>
    <a:lvl9pPr marL="3657600" algn="l" defTabSz="914400" rtl="0" eaLnBrk="1" latinLnBrk="0" hangingPunct="1">
      <a:defRPr sz="3600" kern="1200">
        <a:solidFill>
          <a:srgbClr val="FFFFFF"/>
        </a:solidFill>
        <a:latin typeface="Gill Sans" charset="0"/>
        <a:ea typeface="+mn-ea"/>
        <a:cs typeface="ヒラギノ角ゴ ProN W3" charset="0"/>
        <a:sym typeface="Gill Sans" charset="0"/>
      </a:defRPr>
    </a:lvl9pPr>
  </p:defaultTextStyle>
  <p:extLst>
    <p:ext uri="{EFAFB233-063F-42B5-8137-9DF3F51BA10A}">
      <p15:sldGuideLst xmlns:p15="http://schemas.microsoft.com/office/powerpoint/2012/main">
        <p15:guide id="1" orient="horz" pos="2880">
          <p15:clr>
            <a:srgbClr val="A4A3A4"/>
          </p15:clr>
        </p15:guide>
        <p15:guide id="2" pos="5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A1DF4F-C8A8-4DF1-8FB0-93E6A0D32875}" v="14" dt="2022-08-23T14:34:58.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6" autoAdjust="0"/>
    <p:restoredTop sz="76877" autoAdjust="0"/>
  </p:normalViewPr>
  <p:slideViewPr>
    <p:cSldViewPr>
      <p:cViewPr varScale="1">
        <p:scale>
          <a:sx n="42" d="100"/>
          <a:sy n="42" d="100"/>
        </p:scale>
        <p:origin x="1044" y="60"/>
      </p:cViewPr>
      <p:guideLst>
        <p:guide orient="horz" pos="2880"/>
        <p:guide pos="51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C477262B-9C44-47C2-B2DD-1143666B3794}" type="datetimeFigureOut">
              <a:rPr lang="en-US" smtClean="0"/>
              <a:t>11/18/2024</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E68B89A9-D0E3-4288-A1FE-32A757F57547}" type="slidenum">
              <a:rPr lang="en-US" smtClean="0"/>
              <a:t>‹#›</a:t>
            </a:fld>
            <a:endParaRPr lang="en-US"/>
          </a:p>
        </p:txBody>
      </p:sp>
    </p:spTree>
    <p:extLst>
      <p:ext uri="{BB962C8B-B14F-4D97-AF65-F5344CB8AC3E}">
        <p14:creationId xmlns:p14="http://schemas.microsoft.com/office/powerpoint/2010/main" val="861785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 I (also known as James VI of Scotland) became King of England and Ireland as James I from the union of the Scottish and English crowns in March 1603. He ruled until his death in 1625. He famously survived the Gunpowder Plot in 1605 when Guy Fawkes was captured attempting to blow up Parliament. Fawkes and his co-conspirators planned to assassinate King James and restore a Catholic monarch to the throne. Catholic Spain was an arch rival. </a:t>
            </a:r>
          </a:p>
          <a:p>
            <a:endParaRPr lang="en-US" dirty="0"/>
          </a:p>
        </p:txBody>
      </p:sp>
      <p:sp>
        <p:nvSpPr>
          <p:cNvPr id="4" name="Slide Number Placeholder 3"/>
          <p:cNvSpPr>
            <a:spLocks noGrp="1"/>
          </p:cNvSpPr>
          <p:nvPr>
            <p:ph type="sldNum" sz="quarter" idx="5"/>
          </p:nvPr>
        </p:nvSpPr>
        <p:spPr/>
        <p:txBody>
          <a:bodyPr/>
          <a:lstStyle/>
          <a:p>
            <a:fld id="{E68B89A9-D0E3-4288-A1FE-32A757F57547}" type="slidenum">
              <a:rPr lang="en-US" smtClean="0"/>
              <a:t>3</a:t>
            </a:fld>
            <a:endParaRPr lang="en-US"/>
          </a:p>
        </p:txBody>
      </p:sp>
    </p:spTree>
    <p:extLst>
      <p:ext uri="{BB962C8B-B14F-4D97-AF65-F5344CB8AC3E}">
        <p14:creationId xmlns:p14="http://schemas.microsoft.com/office/powerpoint/2010/main" val="3071728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winter of 1609-1610 in Jamestown is referred to as the "starving time." Disease, violence, drought, a meager harvest followed by a harsh winter, and poor drinking water left most colonists dead that winter. As the food stocks ran out, the settlers ate the colony's animals—horses, dogs, and cats—and then turned to eating rats, mice, and shoe leather. In their desperation, some practiced cannibalism. </a:t>
            </a:r>
          </a:p>
        </p:txBody>
      </p:sp>
      <p:sp>
        <p:nvSpPr>
          <p:cNvPr id="4" name="Slide Number Placeholder 3"/>
          <p:cNvSpPr>
            <a:spLocks noGrp="1"/>
          </p:cNvSpPr>
          <p:nvPr>
            <p:ph type="sldNum" sz="quarter" idx="5"/>
          </p:nvPr>
        </p:nvSpPr>
        <p:spPr/>
        <p:txBody>
          <a:bodyPr/>
          <a:lstStyle/>
          <a:p>
            <a:fld id="{E68B89A9-D0E3-4288-A1FE-32A757F57547}" type="slidenum">
              <a:rPr lang="en-US" smtClean="0"/>
              <a:t>14</a:t>
            </a:fld>
            <a:endParaRPr lang="en-US"/>
          </a:p>
        </p:txBody>
      </p:sp>
    </p:spTree>
    <p:extLst>
      <p:ext uri="{BB962C8B-B14F-4D97-AF65-F5344CB8AC3E}">
        <p14:creationId xmlns:p14="http://schemas.microsoft.com/office/powerpoint/2010/main" val="2047061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The winter of 1609-1610 in Jamestown is referred to as the "starving time." Disease, violence, drought, a meager harvest followed by a harsh winter, and poor drinking water left most colonists dead that winter. As the food stocks ran out, the settlers ate the colony's animals—horses, dogs, and cats—and then turned to eating rats, mice, and shoe leather. In their desperation, some practiced cannibalism. </a:t>
            </a:r>
          </a:p>
          <a:p>
            <a:endParaRPr lang="en-US" dirty="0"/>
          </a:p>
        </p:txBody>
      </p:sp>
      <p:sp>
        <p:nvSpPr>
          <p:cNvPr id="4" name="Slide Number Placeholder 3"/>
          <p:cNvSpPr>
            <a:spLocks noGrp="1"/>
          </p:cNvSpPr>
          <p:nvPr>
            <p:ph type="sldNum" sz="quarter" idx="5"/>
          </p:nvPr>
        </p:nvSpPr>
        <p:spPr/>
        <p:txBody>
          <a:bodyPr/>
          <a:lstStyle/>
          <a:p>
            <a:fld id="{E68B89A9-D0E3-4288-A1FE-32A757F57547}" type="slidenum">
              <a:rPr lang="en-US" smtClean="0"/>
              <a:t>15</a:t>
            </a:fld>
            <a:endParaRPr lang="en-US"/>
          </a:p>
        </p:txBody>
      </p:sp>
    </p:spTree>
    <p:extLst>
      <p:ext uri="{BB962C8B-B14F-4D97-AF65-F5344CB8AC3E}">
        <p14:creationId xmlns:p14="http://schemas.microsoft.com/office/powerpoint/2010/main" val="2582248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Smith gained the respect of the colonists and the Powhatan as well.  He forced everyone to work and set up trade with the Powhatan after he helped to improve relations with them. Back in England the publication of John Smith's books of his adventures in Virginia sparked a resurgence of interest in the colony. This helped lead to new interest and investment in the Virginia Company. There was also a moral call in England by clergymen and others for support for the stranded colonists.</a:t>
            </a:r>
          </a:p>
        </p:txBody>
      </p:sp>
      <p:sp>
        <p:nvSpPr>
          <p:cNvPr id="4" name="Slide Number Placeholder 3"/>
          <p:cNvSpPr>
            <a:spLocks noGrp="1"/>
          </p:cNvSpPr>
          <p:nvPr>
            <p:ph type="sldNum" sz="quarter" idx="5"/>
          </p:nvPr>
        </p:nvSpPr>
        <p:spPr/>
        <p:txBody>
          <a:bodyPr/>
          <a:lstStyle/>
          <a:p>
            <a:fld id="{E68B89A9-D0E3-4288-A1FE-32A757F57547}" type="slidenum">
              <a:rPr lang="en-US" smtClean="0"/>
              <a:t>16</a:t>
            </a:fld>
            <a:endParaRPr lang="en-US"/>
          </a:p>
        </p:txBody>
      </p:sp>
    </p:spTree>
    <p:extLst>
      <p:ext uri="{BB962C8B-B14F-4D97-AF65-F5344CB8AC3E}">
        <p14:creationId xmlns:p14="http://schemas.microsoft.com/office/powerpoint/2010/main" val="2504742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June 7, 1610, the survivors boarded ships, abandoned the colony site, and sailed towards the Chesapeake Bay. There, another supply convoy with new supplies, headed by newly appointed governor Francis West, intercepted them on the lower James River and returned them to Jamestown.  With the new supplies, Captain Smith felt the colony was sufficiently reinforced to engage the Powhatan directly through diplomacy. </a:t>
            </a:r>
          </a:p>
        </p:txBody>
      </p:sp>
      <p:sp>
        <p:nvSpPr>
          <p:cNvPr id="4" name="Slide Number Placeholder 3"/>
          <p:cNvSpPr>
            <a:spLocks noGrp="1"/>
          </p:cNvSpPr>
          <p:nvPr>
            <p:ph type="sldNum" sz="quarter" idx="5"/>
          </p:nvPr>
        </p:nvSpPr>
        <p:spPr/>
        <p:txBody>
          <a:bodyPr/>
          <a:lstStyle/>
          <a:p>
            <a:fld id="{E68B89A9-D0E3-4288-A1FE-32A757F57547}" type="slidenum">
              <a:rPr lang="en-US" smtClean="0"/>
              <a:t>17</a:t>
            </a:fld>
            <a:endParaRPr lang="en-US"/>
          </a:p>
        </p:txBody>
      </p:sp>
    </p:spTree>
    <p:extLst>
      <p:ext uri="{BB962C8B-B14F-4D97-AF65-F5344CB8AC3E}">
        <p14:creationId xmlns:p14="http://schemas.microsoft.com/office/powerpoint/2010/main" val="2464684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young Englishman named John Rolfe arrived at Jamestown in May 1610. His wife and young daughter had died during the journey to America and delay in Bermuda. He knew that the native tobacco from Virginia was not liked in England. However, he brought with him some seeds for several new strains of tobacco to experiment with.</a:t>
            </a:r>
          </a:p>
        </p:txBody>
      </p:sp>
      <p:sp>
        <p:nvSpPr>
          <p:cNvPr id="4" name="Slide Number Placeholder 3"/>
          <p:cNvSpPr>
            <a:spLocks noGrp="1"/>
          </p:cNvSpPr>
          <p:nvPr>
            <p:ph type="sldNum" sz="quarter" idx="5"/>
          </p:nvPr>
        </p:nvSpPr>
        <p:spPr/>
        <p:txBody>
          <a:bodyPr/>
          <a:lstStyle/>
          <a:p>
            <a:fld id="{E68B89A9-D0E3-4288-A1FE-32A757F57547}" type="slidenum">
              <a:rPr lang="en-US" smtClean="0"/>
              <a:t>18</a:t>
            </a:fld>
            <a:endParaRPr lang="en-US"/>
          </a:p>
        </p:txBody>
      </p:sp>
    </p:spTree>
    <p:extLst>
      <p:ext uri="{BB962C8B-B14F-4D97-AF65-F5344CB8AC3E}">
        <p14:creationId xmlns:p14="http://schemas.microsoft.com/office/powerpoint/2010/main" val="1351538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sweeter strains, Rolfe is credited with being the first to commercially cultivate Nicotiana tabacum tobacco plants in North America in 1611; the export of this sweeter tobacco beginning in 1612 helped turn the Virginia Colony into a profitable venture. Soon, Rolfe and others were exporting substantial quantities of the new cash crop.  A cash crop is one grown specifically for sale. </a:t>
            </a:r>
          </a:p>
        </p:txBody>
      </p:sp>
      <p:sp>
        <p:nvSpPr>
          <p:cNvPr id="4" name="Slide Number Placeholder 3"/>
          <p:cNvSpPr>
            <a:spLocks noGrp="1"/>
          </p:cNvSpPr>
          <p:nvPr>
            <p:ph type="sldNum" sz="quarter" idx="5"/>
          </p:nvPr>
        </p:nvSpPr>
        <p:spPr/>
        <p:txBody>
          <a:bodyPr/>
          <a:lstStyle/>
          <a:p>
            <a:fld id="{E68B89A9-D0E3-4288-A1FE-32A757F57547}" type="slidenum">
              <a:rPr lang="en-US" smtClean="0"/>
              <a:t>19</a:t>
            </a:fld>
            <a:endParaRPr lang="en-US"/>
          </a:p>
        </p:txBody>
      </p:sp>
    </p:spTree>
    <p:extLst>
      <p:ext uri="{BB962C8B-B14F-4D97-AF65-F5344CB8AC3E}">
        <p14:creationId xmlns:p14="http://schemas.microsoft.com/office/powerpoint/2010/main" val="2912923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Rolfe became prominent and wealthy, and soon held an interest in several plantations. Pocahontas was captured and held for ransom by English colonists during hostilities in 1613. During her captivity, she was encouraged to convert to Christianity. She married Rolfe in April 1614 at the age of about 17 or 18, and she bore their son Thomas Rolfe in January 1615. This began a short period of truce between the English and the Powhatan Confederacy.</a:t>
            </a:r>
          </a:p>
        </p:txBody>
      </p:sp>
      <p:sp>
        <p:nvSpPr>
          <p:cNvPr id="4" name="Slide Number Placeholder 3"/>
          <p:cNvSpPr>
            <a:spLocks noGrp="1"/>
          </p:cNvSpPr>
          <p:nvPr>
            <p:ph type="sldNum" sz="quarter" idx="5"/>
          </p:nvPr>
        </p:nvSpPr>
        <p:spPr/>
        <p:txBody>
          <a:bodyPr/>
          <a:lstStyle/>
          <a:p>
            <a:fld id="{E68B89A9-D0E3-4288-A1FE-32A757F57547}" type="slidenum">
              <a:rPr lang="en-US" smtClean="0"/>
              <a:t>20</a:t>
            </a:fld>
            <a:endParaRPr lang="en-US"/>
          </a:p>
        </p:txBody>
      </p:sp>
    </p:spTree>
    <p:extLst>
      <p:ext uri="{BB962C8B-B14F-4D97-AF65-F5344CB8AC3E}">
        <p14:creationId xmlns:p14="http://schemas.microsoft.com/office/powerpoint/2010/main" val="3517025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Growing tobacco was profitable for planters, but it required a large amount of land and a considerable labor force. The tobacco growing process was a year-round occupation. First, land was cleared for fields. Seeds were started in January. Harvesting, curing and packing of the leaves occurred in late summer and fall. With a small population in Virginia, planters sought workers from England, often paying their passage to the colony. The system of indentured servitude grew out of the traditional English system of apprenticeship. </a:t>
            </a:r>
          </a:p>
        </p:txBody>
      </p:sp>
      <p:sp>
        <p:nvSpPr>
          <p:cNvPr id="4" name="Slide Number Placeholder 3"/>
          <p:cNvSpPr>
            <a:spLocks noGrp="1"/>
          </p:cNvSpPr>
          <p:nvPr>
            <p:ph type="sldNum" sz="quarter" idx="5"/>
          </p:nvPr>
        </p:nvSpPr>
        <p:spPr/>
        <p:txBody>
          <a:bodyPr/>
          <a:lstStyle/>
          <a:p>
            <a:fld id="{E68B89A9-D0E3-4288-A1FE-32A757F57547}" type="slidenum">
              <a:rPr lang="en-US" smtClean="0"/>
              <a:t>21</a:t>
            </a:fld>
            <a:endParaRPr lang="en-US"/>
          </a:p>
        </p:txBody>
      </p:sp>
    </p:spTree>
    <p:extLst>
      <p:ext uri="{BB962C8B-B14F-4D97-AF65-F5344CB8AC3E}">
        <p14:creationId xmlns:p14="http://schemas.microsoft.com/office/powerpoint/2010/main" val="1042578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August 20, 1619, “20 and odd” Angolans, kidnapped by the Portuguese, arrive in the British colony of Virginia and are then bought by English colonists. They were originally kidnapped by Portuguese colonial forces in Africa. There, they were forced aboard the ship San Juan Bautista, which set sail for Veracruz in the colony of New Spain. As it approached its destination, the ship was attacked by two privateer ships, the White Lion and the Treasurer. Crews from the two ships kidnapped up to 60 of the Bautista’s enslaved people. It was the White Lion which docked at Virginia Colony's Point Comfort and traded some of the prisoners for food on August 20, 1619.</a:t>
            </a:r>
          </a:p>
        </p:txBody>
      </p:sp>
      <p:sp>
        <p:nvSpPr>
          <p:cNvPr id="4" name="Slide Number Placeholder 3"/>
          <p:cNvSpPr>
            <a:spLocks noGrp="1"/>
          </p:cNvSpPr>
          <p:nvPr>
            <p:ph type="sldNum" sz="quarter" idx="5"/>
          </p:nvPr>
        </p:nvSpPr>
        <p:spPr/>
        <p:txBody>
          <a:bodyPr/>
          <a:lstStyle/>
          <a:p>
            <a:fld id="{E68B89A9-D0E3-4288-A1FE-32A757F57547}" type="slidenum">
              <a:rPr lang="en-US" smtClean="0"/>
              <a:t>22</a:t>
            </a:fld>
            <a:endParaRPr lang="en-US"/>
          </a:p>
        </p:txBody>
      </p:sp>
    </p:spTree>
    <p:extLst>
      <p:ext uri="{BB962C8B-B14F-4D97-AF65-F5344CB8AC3E}">
        <p14:creationId xmlns:p14="http://schemas.microsoft.com/office/powerpoint/2010/main" val="2506030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its origin in the first meeting of the Virginia General Assembly at Jamestown in July 1619, the House of Burgesses was the first democratically-elected legislative body in the British American colonies. It was responsible for passing laws and maintaining order in the Jamestown Colony of Virginia and the other settlements that had grown up around it.</a:t>
            </a:r>
          </a:p>
        </p:txBody>
      </p:sp>
      <p:sp>
        <p:nvSpPr>
          <p:cNvPr id="4" name="Slide Number Placeholder 3"/>
          <p:cNvSpPr>
            <a:spLocks noGrp="1"/>
          </p:cNvSpPr>
          <p:nvPr>
            <p:ph type="sldNum" sz="quarter" idx="5"/>
          </p:nvPr>
        </p:nvSpPr>
        <p:spPr/>
        <p:txBody>
          <a:bodyPr/>
          <a:lstStyle/>
          <a:p>
            <a:fld id="{E68B89A9-D0E3-4288-A1FE-32A757F57547}" type="slidenum">
              <a:rPr lang="en-US" smtClean="0"/>
              <a:t>23</a:t>
            </a:fld>
            <a:endParaRPr lang="en-US"/>
          </a:p>
        </p:txBody>
      </p:sp>
    </p:spTree>
    <p:extLst>
      <p:ext uri="{BB962C8B-B14F-4D97-AF65-F5344CB8AC3E}">
        <p14:creationId xmlns:p14="http://schemas.microsoft.com/office/powerpoint/2010/main" val="854887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joint-stock company is a business in which shares of the company's stock can be bought and sold by shareholders. Each shareholder owns a piece of the company through the number of shares they own. The shares of each member can be purchased, sold, and transferred without the consent of other members. If the company makes money, the wealth goes to the shareholders. A single share of stock in the Virginia Company cost 12 pounds 10 shillings, the equivalent of more than 6 months' wages for an ordinary working man.</a:t>
            </a:r>
          </a:p>
        </p:txBody>
      </p:sp>
      <p:sp>
        <p:nvSpPr>
          <p:cNvPr id="4" name="Slide Number Placeholder 3"/>
          <p:cNvSpPr>
            <a:spLocks noGrp="1"/>
          </p:cNvSpPr>
          <p:nvPr>
            <p:ph type="sldNum" sz="quarter" idx="5"/>
          </p:nvPr>
        </p:nvSpPr>
        <p:spPr/>
        <p:txBody>
          <a:bodyPr/>
          <a:lstStyle/>
          <a:p>
            <a:fld id="{E68B89A9-D0E3-4288-A1FE-32A757F57547}" type="slidenum">
              <a:rPr lang="en-US" smtClean="0"/>
              <a:t>4</a:t>
            </a:fld>
            <a:endParaRPr lang="en-US"/>
          </a:p>
        </p:txBody>
      </p:sp>
    </p:spTree>
    <p:extLst>
      <p:ext uri="{BB962C8B-B14F-4D97-AF65-F5344CB8AC3E}">
        <p14:creationId xmlns:p14="http://schemas.microsoft.com/office/powerpoint/2010/main" val="370116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1619, the Jamestown consisted mostly of single men looking to get rich. For the Virginia Company, this presented a problem: how to keep it growing when few single English women wanted to venture to the struggling colony? The solution it came up with was to pay women’s passage to Jamestown so they could marry its bachelors. The Virginia Company advertised that if English women agreed to come to Jamestown in search of a husband, the company would loan them clothing, transportation and a plot of land. In Jamestown, they could have their pick of wealthy bachelors. The Jamestown brides program attracted 90 women who came over in 1620, and another 56 who came over in late 1621 and early 1622. Most of the women who sailed to Jamestown through the program married a man within three months. </a:t>
            </a:r>
          </a:p>
        </p:txBody>
      </p:sp>
      <p:sp>
        <p:nvSpPr>
          <p:cNvPr id="4" name="Slide Number Placeholder 3"/>
          <p:cNvSpPr>
            <a:spLocks noGrp="1"/>
          </p:cNvSpPr>
          <p:nvPr>
            <p:ph type="sldNum" sz="quarter" idx="5"/>
          </p:nvPr>
        </p:nvSpPr>
        <p:spPr/>
        <p:txBody>
          <a:bodyPr/>
          <a:lstStyle/>
          <a:p>
            <a:fld id="{E68B89A9-D0E3-4288-A1FE-32A757F57547}" type="slidenum">
              <a:rPr lang="en-US" smtClean="0"/>
              <a:t>24</a:t>
            </a:fld>
            <a:endParaRPr lang="en-US"/>
          </a:p>
        </p:txBody>
      </p:sp>
    </p:spTree>
    <p:extLst>
      <p:ext uri="{BB962C8B-B14F-4D97-AF65-F5344CB8AC3E}">
        <p14:creationId xmlns:p14="http://schemas.microsoft.com/office/powerpoint/2010/main" val="1594532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6,000 people who came to the settlement between 1608 and 1624, only 3,400 survived. In 1624, King James revoked the Virginia Company's charter, and Virginia became a royal colony. However, the colony continued to grow. Ten years later, in 1634, by order of King Charles I, the colony was divided into the original eight shires of Virginia (or counties), in a fashion similar to that practiced in England. Jamestown was now located in James City Shire, soon renamed the "County of James City", now known as James </a:t>
            </a:r>
            <a:r>
              <a:rPr lang="en-US"/>
              <a:t>City County, </a:t>
            </a:r>
            <a:r>
              <a:rPr lang="en-US" dirty="0"/>
              <a:t>the nation's oldest county.</a:t>
            </a:r>
          </a:p>
          <a:p>
            <a:endParaRPr lang="en-US" dirty="0"/>
          </a:p>
          <a:p>
            <a:endParaRPr lang="en-US" dirty="0"/>
          </a:p>
        </p:txBody>
      </p:sp>
      <p:sp>
        <p:nvSpPr>
          <p:cNvPr id="4" name="Slide Number Placeholder 3"/>
          <p:cNvSpPr>
            <a:spLocks noGrp="1"/>
          </p:cNvSpPr>
          <p:nvPr>
            <p:ph type="sldNum" sz="quarter" idx="5"/>
          </p:nvPr>
        </p:nvSpPr>
        <p:spPr/>
        <p:txBody>
          <a:bodyPr/>
          <a:lstStyle/>
          <a:p>
            <a:fld id="{E68B89A9-D0E3-4288-A1FE-32A757F57547}" type="slidenum">
              <a:rPr lang="en-US" smtClean="0"/>
              <a:t>25</a:t>
            </a:fld>
            <a:endParaRPr lang="en-US"/>
          </a:p>
        </p:txBody>
      </p:sp>
    </p:spTree>
    <p:extLst>
      <p:ext uri="{BB962C8B-B14F-4D97-AF65-F5344CB8AC3E}">
        <p14:creationId xmlns:p14="http://schemas.microsoft.com/office/powerpoint/2010/main" val="698082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backers of the company led an extensive publicity campaign, with pamphlets, plays, sermons and broadsides throughout England to raise interest. Volunteer laborers agreed to sign up as indentured servants. In exchange for 7 years of labor for the company, the company provided passage, food, protection, and land ownership (if the worker survived). There were many poor people in England at the time who were excited at this opportunity. </a:t>
            </a:r>
          </a:p>
        </p:txBody>
      </p:sp>
      <p:sp>
        <p:nvSpPr>
          <p:cNvPr id="4" name="Slide Number Placeholder 3"/>
          <p:cNvSpPr>
            <a:spLocks noGrp="1"/>
          </p:cNvSpPr>
          <p:nvPr>
            <p:ph type="sldNum" sz="quarter" idx="5"/>
          </p:nvPr>
        </p:nvSpPr>
        <p:spPr/>
        <p:txBody>
          <a:bodyPr/>
          <a:lstStyle/>
          <a:p>
            <a:fld id="{E68B89A9-D0E3-4288-A1FE-32A757F57547}" type="slidenum">
              <a:rPr lang="en-US" smtClean="0"/>
              <a:t>5</a:t>
            </a:fld>
            <a:endParaRPr lang="en-US"/>
          </a:p>
        </p:txBody>
      </p:sp>
    </p:spTree>
    <p:extLst>
      <p:ext uri="{BB962C8B-B14F-4D97-AF65-F5344CB8AC3E}">
        <p14:creationId xmlns:p14="http://schemas.microsoft.com/office/powerpoint/2010/main" val="2827729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December 1606, the Virginia Company's three ships, containing 105 men and boys as passengers and 39 crew members,  set sail from Blackwall, London and made landfall on April 16, 1607, at the southern edge of the mouth of what they named the James River on the Chesapeake Bay. They named this shore as Cape Henry. They were attacked by Native Americans, and the settlers moved north. On May 14, 1607, these first settlers selected the site of Jamestown Island, further upriver and on the northern shore, as the place to build their fort.</a:t>
            </a:r>
          </a:p>
        </p:txBody>
      </p:sp>
      <p:sp>
        <p:nvSpPr>
          <p:cNvPr id="4" name="Slide Number Placeholder 3"/>
          <p:cNvSpPr>
            <a:spLocks noGrp="1"/>
          </p:cNvSpPr>
          <p:nvPr>
            <p:ph type="sldNum" sz="quarter" idx="5"/>
          </p:nvPr>
        </p:nvSpPr>
        <p:spPr/>
        <p:txBody>
          <a:bodyPr/>
          <a:lstStyle/>
          <a:p>
            <a:fld id="{E68B89A9-D0E3-4288-A1FE-32A757F57547}" type="slidenum">
              <a:rPr lang="en-US" smtClean="0"/>
              <a:t>6</a:t>
            </a:fld>
            <a:endParaRPr lang="en-US"/>
          </a:p>
        </p:txBody>
      </p:sp>
    </p:spTree>
    <p:extLst>
      <p:ext uri="{BB962C8B-B14F-4D97-AF65-F5344CB8AC3E}">
        <p14:creationId xmlns:p14="http://schemas.microsoft.com/office/powerpoint/2010/main" val="2687124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discuss the balance of laborers to “gentlemen” and whether or not they were prepared for the rigors of life in the wilderness. The settlers were disappointed that gold did not wash up on the beach and gems did not grow in the trees (as some were led to believe). </a:t>
            </a:r>
          </a:p>
        </p:txBody>
      </p:sp>
      <p:sp>
        <p:nvSpPr>
          <p:cNvPr id="4" name="Slide Number Placeholder 3"/>
          <p:cNvSpPr>
            <a:spLocks noGrp="1"/>
          </p:cNvSpPr>
          <p:nvPr>
            <p:ph type="sldNum" sz="quarter" idx="10"/>
          </p:nvPr>
        </p:nvSpPr>
        <p:spPr/>
        <p:txBody>
          <a:bodyPr/>
          <a:lstStyle/>
          <a:p>
            <a:fld id="{E68B89A9-D0E3-4288-A1FE-32A757F57547}" type="slidenum">
              <a:rPr lang="en-US" smtClean="0"/>
              <a:t>7</a:t>
            </a:fld>
            <a:endParaRPr lang="en-US"/>
          </a:p>
        </p:txBody>
      </p:sp>
    </p:spTree>
    <p:extLst>
      <p:ext uri="{BB962C8B-B14F-4D97-AF65-F5344CB8AC3E}">
        <p14:creationId xmlns:p14="http://schemas.microsoft.com/office/powerpoint/2010/main" val="2498049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Jamestown was located as close to the Atlantic Ocean as the initial colonial leaders thought was safe, rather than as far inland as ships could go, in order to balance military security with the logistics of getting back and forth to England. The site was in a secure place, where Spanish ships could not fire point blank into the fort.</a:t>
            </a:r>
          </a:p>
        </p:txBody>
      </p:sp>
      <p:sp>
        <p:nvSpPr>
          <p:cNvPr id="4" name="Slide Number Placeholder 3"/>
          <p:cNvSpPr>
            <a:spLocks noGrp="1"/>
          </p:cNvSpPr>
          <p:nvPr>
            <p:ph type="sldNum" sz="quarter" idx="5"/>
          </p:nvPr>
        </p:nvSpPr>
        <p:spPr/>
        <p:txBody>
          <a:bodyPr/>
          <a:lstStyle/>
          <a:p>
            <a:fld id="{E68B89A9-D0E3-4288-A1FE-32A757F57547}" type="slidenum">
              <a:rPr lang="en-US" smtClean="0"/>
              <a:t>8</a:t>
            </a:fld>
            <a:endParaRPr lang="en-US"/>
          </a:p>
        </p:txBody>
      </p:sp>
    </p:spTree>
    <p:extLst>
      <p:ext uri="{BB962C8B-B14F-4D97-AF65-F5344CB8AC3E}">
        <p14:creationId xmlns:p14="http://schemas.microsoft.com/office/powerpoint/2010/main" val="1905797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Powhatan were a confederacy of at least 30 Algonquian-speaking tribes that occupied most of the eastern shore of Chesapeake Bay. The confederacy had been formed by Chief Powhatan shortly before the settlement of Jamestown. The tribes of the confederacy provided mutual military support and paid taxes to Powhatan in the form of food, pelts, copper, and pearls. </a:t>
            </a:r>
          </a:p>
          <a:p>
            <a:endParaRPr lang="en-US" dirty="0"/>
          </a:p>
          <a:p>
            <a:r>
              <a:rPr lang="en-US" dirty="0"/>
              <a:t>Powhatan (also called </a:t>
            </a:r>
            <a:r>
              <a:rPr lang="en-US" dirty="0" err="1"/>
              <a:t>Wahunsenacah</a:t>
            </a:r>
            <a:r>
              <a:rPr lang="en-US" dirty="0"/>
              <a:t>) was father of Pocahontas. In the Algonquian language, his title as emperor was </a:t>
            </a:r>
            <a:r>
              <a:rPr lang="en-US" dirty="0" err="1"/>
              <a:t>mamanatowick</a:t>
            </a:r>
            <a:r>
              <a:rPr lang="en-US" dirty="0"/>
              <a:t>, and his territory was known as </a:t>
            </a:r>
            <a:r>
              <a:rPr lang="en-US" dirty="0" err="1"/>
              <a:t>Tsenacommacah</a:t>
            </a:r>
            <a:r>
              <a:rPr lang="en-US" dirty="0"/>
              <a:t>. </a:t>
            </a:r>
          </a:p>
        </p:txBody>
      </p:sp>
      <p:sp>
        <p:nvSpPr>
          <p:cNvPr id="4" name="Slide Number Placeholder 3"/>
          <p:cNvSpPr>
            <a:spLocks noGrp="1"/>
          </p:cNvSpPr>
          <p:nvPr>
            <p:ph type="sldNum" sz="quarter" idx="5"/>
          </p:nvPr>
        </p:nvSpPr>
        <p:spPr/>
        <p:txBody>
          <a:bodyPr/>
          <a:lstStyle/>
          <a:p>
            <a:fld id="{E68B89A9-D0E3-4288-A1FE-32A757F57547}" type="slidenum">
              <a:rPr lang="en-US" smtClean="0"/>
              <a:t>11</a:t>
            </a:fld>
            <a:endParaRPr lang="en-US"/>
          </a:p>
        </p:txBody>
      </p:sp>
    </p:spTree>
    <p:extLst>
      <p:ext uri="{BB962C8B-B14F-4D97-AF65-F5344CB8AC3E}">
        <p14:creationId xmlns:p14="http://schemas.microsoft.com/office/powerpoint/2010/main" val="2763908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fort was built close to the deep-water anchor for the ships, so colonists could escape quickly if attacked. It was 3 sided for defense and built from lumber they cut down as their first endeavor. </a:t>
            </a:r>
          </a:p>
        </p:txBody>
      </p:sp>
      <p:sp>
        <p:nvSpPr>
          <p:cNvPr id="4" name="Slide Number Placeholder 3"/>
          <p:cNvSpPr>
            <a:spLocks noGrp="1"/>
          </p:cNvSpPr>
          <p:nvPr>
            <p:ph type="sldNum" sz="quarter" idx="5"/>
          </p:nvPr>
        </p:nvSpPr>
        <p:spPr/>
        <p:txBody>
          <a:bodyPr/>
          <a:lstStyle/>
          <a:p>
            <a:fld id="{E68B89A9-D0E3-4288-A1FE-32A757F57547}" type="slidenum">
              <a:rPr lang="en-US" smtClean="0"/>
              <a:t>12</a:t>
            </a:fld>
            <a:endParaRPr lang="en-US"/>
          </a:p>
        </p:txBody>
      </p:sp>
    </p:spTree>
    <p:extLst>
      <p:ext uri="{BB962C8B-B14F-4D97-AF65-F5344CB8AC3E}">
        <p14:creationId xmlns:p14="http://schemas.microsoft.com/office/powerpoint/2010/main" val="108183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three-sided fort erected on the banks of the James, the settlers quickly discovered that they were, first and foremost, employees of the Virginia Company of London, following instructions of the men appointed by the company to rule them. In exchange, the laborers were armed, and received clothes and food from the common store. After seven years, they were to receive land of their own. The gentlemen, who provided their own armor and weapons, were to be paid in land, dividends or additional shares of stock.</a:t>
            </a:r>
          </a:p>
        </p:txBody>
      </p:sp>
      <p:sp>
        <p:nvSpPr>
          <p:cNvPr id="4" name="Slide Number Placeholder 3"/>
          <p:cNvSpPr>
            <a:spLocks noGrp="1"/>
          </p:cNvSpPr>
          <p:nvPr>
            <p:ph type="sldNum" sz="quarter" idx="5"/>
          </p:nvPr>
        </p:nvSpPr>
        <p:spPr/>
        <p:txBody>
          <a:bodyPr/>
          <a:lstStyle/>
          <a:p>
            <a:fld id="{E68B89A9-D0E3-4288-A1FE-32A757F57547}" type="slidenum">
              <a:rPr lang="en-US" smtClean="0"/>
              <a:t>13</a:t>
            </a:fld>
            <a:endParaRPr lang="en-US"/>
          </a:p>
        </p:txBody>
      </p:sp>
    </p:spTree>
    <p:extLst>
      <p:ext uri="{BB962C8B-B14F-4D97-AF65-F5344CB8AC3E}">
        <p14:creationId xmlns:p14="http://schemas.microsoft.com/office/powerpoint/2010/main" val="4060966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a:t>Click to edit Master title style</a:t>
            </a:r>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768529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682062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241300"/>
            <a:ext cx="3482975" cy="806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5700" y="241300"/>
            <a:ext cx="10296525" cy="806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19343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a:t>Click to edit Master title style</a:t>
            </a:r>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724062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924913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3456708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5700" y="4711700"/>
            <a:ext cx="6889750" cy="1054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97850" y="4711700"/>
            <a:ext cx="6889750" cy="1054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18882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207830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445149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61858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601973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9243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1914868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77450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1536700"/>
            <a:ext cx="3482975" cy="422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5700" y="1536700"/>
            <a:ext cx="10296525" cy="422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636756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a:t>Click to edit Master title style</a:t>
            </a:r>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2520077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698855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1653728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5700" y="2603500"/>
            <a:ext cx="68897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97850" y="2603500"/>
            <a:ext cx="68897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964773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26200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151582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91360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8291968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9377433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7381213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674986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241300"/>
            <a:ext cx="3482975" cy="806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5700" y="241300"/>
            <a:ext cx="10296525" cy="806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12544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5700" y="2603500"/>
            <a:ext cx="68897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97850" y="2603500"/>
            <a:ext cx="68897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199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35874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503417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41073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9931657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189875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155700" y="241300"/>
            <a:ext cx="139319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p>
            <a:pPr lvl="0"/>
            <a:r>
              <a:rPr lang="en-US" altLang="en-US">
                <a:sym typeface="Gill Sans" charset="0"/>
              </a:rPr>
              <a:t>Click to edit Master title style</a:t>
            </a:r>
          </a:p>
        </p:txBody>
      </p:sp>
      <p:sp>
        <p:nvSpPr>
          <p:cNvPr id="2051" name="Rectangle 2"/>
          <p:cNvSpPr>
            <a:spLocks noGrp="1" noChangeArrowheads="1"/>
          </p:cNvSpPr>
          <p:nvPr>
            <p:ph type="body" idx="1"/>
          </p:nvPr>
        </p:nvSpPr>
        <p:spPr bwMode="auto">
          <a:xfrm>
            <a:off x="1155700" y="2603500"/>
            <a:ext cx="139319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7112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1pPr>
      <a:lvl2pPr marL="10033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2pPr>
      <a:lvl3pPr marL="12954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3pPr>
      <a:lvl4pPr marL="16002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4pPr>
      <a:lvl5pPr marL="18923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5pPr>
      <a:lvl6pPr marL="23495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6pPr>
      <a:lvl7pPr marL="28067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7pPr>
      <a:lvl8pPr marL="32639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8pPr>
      <a:lvl9pPr marL="37211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1155700" y="1536700"/>
            <a:ext cx="139319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38100" tIns="38100" rIns="38100" bIns="38100" numCol="1" anchor="b" anchorCtr="0" compatLnSpc="1">
            <a:prstTxWarp prst="textNoShape">
              <a:avLst/>
            </a:prstTxWarp>
          </a:bodyPr>
          <a:lstStyle/>
          <a:p>
            <a:pPr lvl="0"/>
            <a:r>
              <a:rPr lang="en-US" altLang="en-US">
                <a:sym typeface="Gill Sans" charset="0"/>
              </a:rPr>
              <a:t>Click to edit Master title style</a:t>
            </a:r>
          </a:p>
        </p:txBody>
      </p:sp>
      <p:sp>
        <p:nvSpPr>
          <p:cNvPr id="3075" name="Rectangle 2"/>
          <p:cNvSpPr>
            <a:spLocks noGrp="1" noChangeArrowheads="1"/>
          </p:cNvSpPr>
          <p:nvPr>
            <p:ph type="body" idx="1"/>
          </p:nvPr>
        </p:nvSpPr>
        <p:spPr bwMode="auto">
          <a:xfrm>
            <a:off x="1155700" y="4711700"/>
            <a:ext cx="139319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200">
          <a:solidFill>
            <a:schemeClr val="tx1"/>
          </a:solidFill>
          <a:latin typeface="+mn-lt"/>
          <a:ea typeface="+mn-ea"/>
          <a:cs typeface="+mn-cs"/>
          <a:sym typeface="Gill Sans" charset="0"/>
        </a:defRPr>
      </a:lvl5pPr>
      <a:lvl6pPr marL="457200" algn="ctr" rtl="0" fontAlgn="base">
        <a:spcBef>
          <a:spcPct val="0"/>
        </a:spcBef>
        <a:spcAft>
          <a:spcPct val="0"/>
        </a:spcAft>
        <a:defRPr sz="3200">
          <a:solidFill>
            <a:schemeClr val="tx1"/>
          </a:solidFill>
          <a:latin typeface="+mn-lt"/>
          <a:ea typeface="+mn-ea"/>
          <a:cs typeface="+mn-cs"/>
          <a:sym typeface="Gill Sans" charset="0"/>
        </a:defRPr>
      </a:lvl6pPr>
      <a:lvl7pPr marL="914400" algn="ctr" rtl="0" fontAlgn="base">
        <a:spcBef>
          <a:spcPct val="0"/>
        </a:spcBef>
        <a:spcAft>
          <a:spcPct val="0"/>
        </a:spcAft>
        <a:defRPr sz="3200">
          <a:solidFill>
            <a:schemeClr val="tx1"/>
          </a:solidFill>
          <a:latin typeface="+mn-lt"/>
          <a:ea typeface="+mn-ea"/>
          <a:cs typeface="+mn-cs"/>
          <a:sym typeface="Gill Sans" charset="0"/>
        </a:defRPr>
      </a:lvl7pPr>
      <a:lvl8pPr marL="1371600" algn="ctr" rtl="0" fontAlgn="base">
        <a:spcBef>
          <a:spcPct val="0"/>
        </a:spcBef>
        <a:spcAft>
          <a:spcPct val="0"/>
        </a:spcAft>
        <a:defRPr sz="3200">
          <a:solidFill>
            <a:schemeClr val="tx1"/>
          </a:solidFill>
          <a:latin typeface="+mn-lt"/>
          <a:ea typeface="+mn-ea"/>
          <a:cs typeface="+mn-cs"/>
          <a:sym typeface="Gill Sans" charset="0"/>
        </a:defRPr>
      </a:lvl8pPr>
      <a:lvl9pPr marL="1828800" algn="ctr" rtl="0" fontAlgn="base">
        <a:spcBef>
          <a:spcPct val="0"/>
        </a:spcBef>
        <a:spcAft>
          <a:spcPct val="0"/>
        </a:spcAft>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1155700" y="241300"/>
            <a:ext cx="139319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a:sym typeface="Gill Sans" charset="0"/>
              </a:rPr>
              <a:t>Click to edit Master title style</a:t>
            </a:r>
          </a:p>
        </p:txBody>
      </p:sp>
      <p:sp>
        <p:nvSpPr>
          <p:cNvPr id="4099" name="Rectangle 2"/>
          <p:cNvSpPr>
            <a:spLocks noGrp="1" noChangeArrowheads="1"/>
          </p:cNvSpPr>
          <p:nvPr>
            <p:ph type="body" idx="1"/>
          </p:nvPr>
        </p:nvSpPr>
        <p:spPr bwMode="auto">
          <a:xfrm>
            <a:off x="1155700" y="2603500"/>
            <a:ext cx="139319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6985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1pPr>
      <a:lvl2pPr marL="9906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2pPr>
      <a:lvl3pPr marL="12827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3pPr>
      <a:lvl4pPr marL="15875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4pPr>
      <a:lvl5pPr marL="18796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5pPr>
      <a:lvl6pPr marL="23368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6pPr>
      <a:lvl7pPr marL="27940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7pPr>
      <a:lvl8pPr marL="32512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8pPr>
      <a:lvl9pPr marL="37084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8" name="Picture 6" descr="http://www.latinamericanstudies.org/united-states/Jamestown-fort.jpg"/>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0" y="0"/>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9076554-6360-88F2-2107-C7D71859F79C}"/>
              </a:ext>
            </a:extLst>
          </p:cNvPr>
          <p:cNvSpPr/>
          <p:nvPr/>
        </p:nvSpPr>
        <p:spPr>
          <a:xfrm>
            <a:off x="4622800" y="6324600"/>
            <a:ext cx="9623148" cy="3046988"/>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solidFill>
                  <a:schemeClr val="tx1">
                    <a:lumMod val="95000"/>
                  </a:schemeClr>
                </a:solidFill>
                <a:effectLst>
                  <a:innerShdw blurRad="177800">
                    <a:schemeClr val="accent3">
                      <a:lumMod val="50000"/>
                    </a:schemeClr>
                  </a:innerShdw>
                </a:effectLst>
              </a:rPr>
              <a:t>Early Colonization </a:t>
            </a:r>
          </a:p>
          <a:p>
            <a:pPr algn="ctr"/>
            <a:r>
              <a:rPr lang="en-US" sz="9600" b="1" dirty="0">
                <a:ln w="12700">
                  <a:solidFill>
                    <a:schemeClr val="accent3">
                      <a:lumMod val="50000"/>
                    </a:schemeClr>
                  </a:solidFill>
                  <a:prstDash val="solid"/>
                </a:ln>
                <a:solidFill>
                  <a:schemeClr val="tx1">
                    <a:lumMod val="95000"/>
                  </a:schemeClr>
                </a:solidFill>
                <a:effectLst>
                  <a:innerShdw blurRad="177800">
                    <a:schemeClr val="accent3">
                      <a:lumMod val="50000"/>
                    </a:schemeClr>
                  </a:innerShdw>
                </a:effectLst>
              </a:rPr>
              <a:t>Part 4- Jamestown</a:t>
            </a:r>
            <a:endParaRPr lang="en-US" sz="9600" b="1" cap="none" spc="0" dirty="0">
              <a:ln w="12700">
                <a:solidFill>
                  <a:schemeClr val="accent3">
                    <a:lumMod val="50000"/>
                  </a:schemeClr>
                </a:solidFill>
                <a:prstDash val="solid"/>
              </a:ln>
              <a:solidFill>
                <a:schemeClr val="tx1">
                  <a:lumMod val="95000"/>
                </a:schemeClr>
              </a:solidFill>
              <a:effectLst>
                <a:innerShdw blurRad="177800">
                  <a:schemeClr val="accent3">
                    <a:lumMod val="50000"/>
                  </a:schemeClr>
                </a:innerShdw>
              </a:effectLst>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4E2884-C502-FA57-C893-29F0E980CAC4}"/>
              </a:ext>
            </a:extLst>
          </p:cNvPr>
          <p:cNvPicPr>
            <a:picLocks noChangeAspect="1"/>
          </p:cNvPicPr>
          <p:nvPr/>
        </p:nvPicPr>
        <p:blipFill rotWithShape="1">
          <a:blip r:embed="rId2"/>
          <a:srcRect l="14063" t="17708" r="13281"/>
          <a:stretch/>
        </p:blipFill>
        <p:spPr>
          <a:xfrm>
            <a:off x="2870200" y="9013"/>
            <a:ext cx="10744200" cy="9126793"/>
          </a:xfrm>
          <a:prstGeom prst="rect">
            <a:avLst/>
          </a:prstGeom>
        </p:spPr>
      </p:pic>
    </p:spTree>
    <p:extLst>
      <p:ext uri="{BB962C8B-B14F-4D97-AF65-F5344CB8AC3E}">
        <p14:creationId xmlns:p14="http://schemas.microsoft.com/office/powerpoint/2010/main" val="150197127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6866" name="Group 3"/>
          <p:cNvGrpSpPr>
            <a:grpSpLocks/>
          </p:cNvGrpSpPr>
          <p:nvPr/>
        </p:nvGrpSpPr>
        <p:grpSpPr bwMode="auto">
          <a:xfrm>
            <a:off x="-12700" y="401638"/>
            <a:ext cx="16268700" cy="8335962"/>
            <a:chOff x="0" y="0"/>
            <a:chExt cx="10248" cy="5250"/>
          </a:xfrm>
        </p:grpSpPr>
        <p:pic>
          <p:nvPicPr>
            <p:cNvPr id="368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48" cy="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68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0" y="12"/>
              <a:ext cx="7705" cy="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7893" name="Rectangle 5"/>
          <p:cNvSpPr>
            <a:spLocks noGrp="1" noChangeArrowheads="1"/>
          </p:cNvSpPr>
          <p:nvPr>
            <p:ph type="body" idx="1"/>
          </p:nvPr>
        </p:nvSpPr>
        <p:spPr>
          <a:xfrm>
            <a:off x="279400" y="2311400"/>
            <a:ext cx="8153400" cy="5943600"/>
          </a:xfrm>
        </p:spPr>
        <p:txBody>
          <a:bodyPr lIns="50800" tIns="50800" rIns="50800" bIns="50800"/>
          <a:lstStyle/>
          <a:p>
            <a:pPr marL="901700" indent="-736600" eaLnBrk="1" hangingPunct="1">
              <a:buSzPct val="137000"/>
              <a:buFont typeface="Gill Sans" charset="0"/>
              <a:buBlip>
                <a:blip r:embed="rId5"/>
              </a:buBlip>
              <a:defRPr/>
            </a:pPr>
            <a:r>
              <a:rPr lang="en-US" sz="5400" b="1" dirty="0">
                <a:ln>
                  <a:solidFill>
                    <a:schemeClr val="bg1"/>
                  </a:solidFill>
                </a:ln>
                <a:effectLst>
                  <a:outerShdw blurRad="38100" dist="38100" dir="2700000" algn="tl">
                    <a:srgbClr val="000000"/>
                  </a:outerShdw>
                </a:effectLst>
                <a:latin typeface="Bernard MT Condensed" panose="02050806060905020404" pitchFamily="18" charset="0"/>
                <a:ea typeface="Old newspaper font" charset="0"/>
                <a:cs typeface="Old newspaper font" charset="0"/>
                <a:sym typeface="Old newspaper font" charset="0"/>
              </a:rPr>
              <a:t>About 14,000 Powhatan Indians lived in the Virginia area</a:t>
            </a:r>
            <a:endParaRPr lang="en-US" sz="5400" b="1" dirty="0">
              <a:ln>
                <a:solidFill>
                  <a:schemeClr val="bg1"/>
                </a:solidFill>
              </a:ln>
              <a:effectLst>
                <a:outerShdw blurRad="38100" dist="38100" dir="2700000" algn="tl">
                  <a:srgbClr val="000000"/>
                </a:outerShdw>
              </a:effectLst>
              <a:latin typeface="Bernard MT Condensed" panose="02050806060905020404" pitchFamily="18" charset="0"/>
              <a:sym typeface="Old newspaper font" charset="0"/>
            </a:endParaRPr>
          </a:p>
          <a:p>
            <a:pPr marL="901700" indent="-736600" eaLnBrk="1" hangingPunct="1">
              <a:buSzPct val="137000"/>
              <a:buFont typeface="Gill Sans" charset="0"/>
              <a:buBlip>
                <a:blip r:embed="rId5"/>
              </a:buBlip>
              <a:defRPr/>
            </a:pPr>
            <a:r>
              <a:rPr lang="en-US" sz="5400" b="1" dirty="0">
                <a:ln>
                  <a:solidFill>
                    <a:schemeClr val="bg1"/>
                  </a:solidFill>
                </a:ln>
                <a:effectLst>
                  <a:outerShdw blurRad="38100" dist="38100" dir="2700000" algn="tl">
                    <a:srgbClr val="000000"/>
                  </a:outerShdw>
                </a:effectLst>
                <a:latin typeface="Bernard MT Condensed" panose="02050806060905020404" pitchFamily="18" charset="0"/>
                <a:ea typeface="Old newspaper font" charset="0"/>
                <a:cs typeface="Old newspaper font" charset="0"/>
                <a:sym typeface="Old newspaper font" charset="0"/>
              </a:rPr>
              <a:t>Chief Powhatan’s daughter was the famous Pocahontas</a:t>
            </a:r>
            <a:endParaRPr lang="en-US" sz="5400" b="1" dirty="0">
              <a:ln>
                <a:solidFill>
                  <a:schemeClr val="bg1"/>
                </a:solidFill>
              </a:ln>
              <a:effectLst>
                <a:outerShdw blurRad="38100" dist="38100" dir="2700000" algn="tl">
                  <a:srgbClr val="000000"/>
                </a:outerShdw>
              </a:effectLst>
              <a:latin typeface="Bernard MT Condensed" panose="02050806060905020404" pitchFamily="18" charset="0"/>
              <a:sym typeface="Old newspaper font" charset="0"/>
            </a:endParaRPr>
          </a:p>
        </p:txBody>
      </p:sp>
      <p:pic>
        <p:nvPicPr>
          <p:cNvPr id="36868"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3200" y="457200"/>
            <a:ext cx="8305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37893">
                                            <p:txEl>
                                              <p:pRg st="0" end="0"/>
                                            </p:txEl>
                                          </p:spTgt>
                                        </p:tgtEl>
                                        <p:attrNameLst>
                                          <p:attrName>style.visibility</p:attrName>
                                        </p:attrNameLst>
                                      </p:cBhvr>
                                      <p:to>
                                        <p:strVal val="visible"/>
                                      </p:to>
                                    </p:set>
                                    <p:animEffect transition="in" filter="fade">
                                      <p:cBhvr>
                                        <p:cTn id="7" dur="1000"/>
                                        <p:tgtEl>
                                          <p:spTgt spid="37893">
                                            <p:txEl>
                                              <p:pRg st="0" end="0"/>
                                            </p:txEl>
                                          </p:spTgt>
                                        </p:tgtEl>
                                      </p:cBhvr>
                                    </p:animEffect>
                                    <p:anim calcmode="lin" valueType="num">
                                      <p:cBhvr>
                                        <p:cTn id="8" dur="1000" fill="hold"/>
                                        <p:tgtEl>
                                          <p:spTgt spid="37893">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378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37893">
                                            <p:txEl>
                                              <p:pRg st="1" end="1"/>
                                            </p:txEl>
                                          </p:spTgt>
                                        </p:tgtEl>
                                        <p:attrNameLst>
                                          <p:attrName>style.visibility</p:attrName>
                                        </p:attrNameLst>
                                      </p:cBhvr>
                                      <p:to>
                                        <p:strVal val="visible"/>
                                      </p:to>
                                    </p:set>
                                    <p:animEffect transition="in" filter="fade">
                                      <p:cBhvr>
                                        <p:cTn id="14" dur="1000"/>
                                        <p:tgtEl>
                                          <p:spTgt spid="37893">
                                            <p:txEl>
                                              <p:pRg st="1" end="1"/>
                                            </p:txEl>
                                          </p:spTgt>
                                        </p:tgtEl>
                                      </p:cBhvr>
                                    </p:animEffect>
                                    <p:anim calcmode="lin" valueType="num">
                                      <p:cBhvr>
                                        <p:cTn id="15" dur="1000" fill="hold"/>
                                        <p:tgtEl>
                                          <p:spTgt spid="37893">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3789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nps.gov/colo/images/200801251529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p:cNvPicPr>
          <p:nvPr/>
        </p:nvPicPr>
        <p:blipFill>
          <a:blip r:embed="rId4"/>
          <a:srcRect/>
          <a:stretch>
            <a:fillRect/>
          </a:stretch>
        </p:blipFill>
        <p:spPr bwMode="auto">
          <a:xfrm>
            <a:off x="0" y="381000"/>
            <a:ext cx="8356600" cy="1476375"/>
          </a:xfrm>
          <a:prstGeom prst="rect">
            <a:avLst/>
          </a:prstGeom>
          <a:noFill/>
          <a:ln w="25400">
            <a:noFill/>
            <a:miter lim="800000"/>
            <a:headEnd/>
            <a:tailEnd/>
          </a:ln>
          <a:effectLst>
            <a:outerShdw blurRad="50800" dist="38100" dir="5400000" algn="t" rotWithShape="0">
              <a:prstClr val="black">
                <a:alpha val="4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ppt_w+.3"/>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history-with-a-twist.webs.com/photos/Early-Colonization/Jamestown%20fo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075" y="1539875"/>
            <a:ext cx="14360525" cy="737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
            <a:ext cx="116332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69667"/>
                                        </p:tgtEl>
                                        <p:attrNameLst>
                                          <p:attrName>style.visibility</p:attrName>
                                        </p:attrNameLst>
                                      </p:cBhvr>
                                      <p:to>
                                        <p:strVal val="visible"/>
                                      </p:to>
                                    </p:set>
                                    <p:anim calcmode="lin" valueType="num">
                                      <p:cBhvr>
                                        <p:cTn id="7" dur="2000" fill="hold"/>
                                        <p:tgtEl>
                                          <p:spTgt spid="369667"/>
                                        </p:tgtEl>
                                        <p:attrNameLst>
                                          <p:attrName>ppt_w</p:attrName>
                                        </p:attrNameLst>
                                      </p:cBhvr>
                                      <p:tavLst>
                                        <p:tav tm="0">
                                          <p:val>
                                            <p:strVal val="#ppt_w+.3"/>
                                          </p:val>
                                        </p:tav>
                                        <p:tav tm="100000">
                                          <p:val>
                                            <p:strVal val="#ppt_w"/>
                                          </p:val>
                                        </p:tav>
                                      </p:tavLst>
                                    </p:anim>
                                    <p:anim calcmode="lin" valueType="num">
                                      <p:cBhvr>
                                        <p:cTn id="8" dur="2000" fill="hold"/>
                                        <p:tgtEl>
                                          <p:spTgt spid="369667"/>
                                        </p:tgtEl>
                                        <p:attrNameLst>
                                          <p:attrName>ppt_h</p:attrName>
                                        </p:attrNameLst>
                                      </p:cBhvr>
                                      <p:tavLst>
                                        <p:tav tm="0">
                                          <p:val>
                                            <p:strVal val="#ppt_h"/>
                                          </p:val>
                                        </p:tav>
                                        <p:tav tm="100000">
                                          <p:val>
                                            <p:strVal val="#ppt_h"/>
                                          </p:val>
                                        </p:tav>
                                      </p:tavLst>
                                    </p:anim>
                                    <p:animEffect transition="in" filter="fade">
                                      <p:cBhvr>
                                        <p:cTn id="9" dur="2000"/>
                                        <p:tgtEl>
                                          <p:spTgt spid="369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nps.gov/colo/images/200801251408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357600" cy="909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p:nvPicPr>
        <p:blipFill>
          <a:blip r:embed="rId4"/>
          <a:srcRect/>
          <a:stretch>
            <a:fillRect/>
          </a:stretch>
        </p:blipFill>
        <p:spPr bwMode="auto">
          <a:xfrm>
            <a:off x="6375400" y="304800"/>
            <a:ext cx="9499600" cy="1676400"/>
          </a:xfrm>
          <a:prstGeom prst="rect">
            <a:avLst/>
          </a:prstGeom>
          <a:noFill/>
          <a:ln w="25400">
            <a:noFill/>
            <a:miter lim="800000"/>
            <a:headEnd/>
            <a:tailEnd/>
          </a:ln>
          <a:effectLst>
            <a:outerShdw blurRad="50800" dist="38100" dir="5400000" algn="t" rotWithShape="0">
              <a:prstClr val="black">
                <a:alpha val="40000"/>
              </a:prstClr>
            </a:outerShdw>
          </a:effectLst>
        </p:spPr>
      </p:pic>
      <p:sp>
        <p:nvSpPr>
          <p:cNvPr id="4" name="Rectangle 5"/>
          <p:cNvSpPr>
            <a:spLocks/>
          </p:cNvSpPr>
          <p:nvPr/>
        </p:nvSpPr>
        <p:spPr bwMode="auto">
          <a:xfrm>
            <a:off x="304800" y="2286000"/>
            <a:ext cx="8051800" cy="6248400"/>
          </a:xfrm>
          <a:prstGeom prst="rect">
            <a:avLst/>
          </a:prstGeom>
          <a:noFill/>
          <a:ln w="12700" cap="flat">
            <a:noFill/>
            <a:miter lim="800000"/>
            <a:headEnd type="none" w="med" len="med"/>
            <a:tailEnd type="none" w="med" len="med"/>
          </a:ln>
        </p:spPr>
        <p:txBody>
          <a:bodyPr lIns="0" tIns="0" rIns="0" bIns="0" anchor="ctr"/>
          <a:lstStyle/>
          <a:p>
            <a:pPr marL="939800" indent="-939800" algn="l">
              <a:spcAft>
                <a:spcPts val="1800"/>
              </a:spcAft>
              <a:buSzPct val="141000"/>
              <a:buFontTx/>
              <a:buBlip>
                <a:blip r:embed="rId5"/>
              </a:buBlip>
              <a:defRPr/>
            </a:pPr>
            <a:r>
              <a:rPr lang="en-US" sz="5000" b="1" dirty="0">
                <a:ln>
                  <a:solidFill>
                    <a:schemeClr val="bg1"/>
                  </a:solidFill>
                </a:ln>
                <a:solidFill>
                  <a:schemeClr val="tx1"/>
                </a:solidFill>
                <a:effectLst>
                  <a:outerShdw blurRad="38100" dist="38100" dir="2700000" algn="tl">
                    <a:srgbClr val="000000"/>
                  </a:outerShdw>
                </a:effectLst>
                <a:latin typeface="Bernard MT Condensed" panose="02050806060905020404" pitchFamily="18" charset="0"/>
                <a:ea typeface="Requiem" charset="0"/>
                <a:cs typeface="Requiem" charset="0"/>
                <a:sym typeface="Requiem" charset="0"/>
              </a:rPr>
              <a:t>Many of the settlers unaccustomed to work</a:t>
            </a:r>
          </a:p>
          <a:p>
            <a:pPr marL="939800" indent="-939800" algn="l">
              <a:spcAft>
                <a:spcPts val="1800"/>
              </a:spcAft>
              <a:buSzPct val="141000"/>
              <a:buFontTx/>
              <a:buBlip>
                <a:blip r:embed="rId5"/>
              </a:buBlip>
              <a:defRPr/>
            </a:pPr>
            <a:r>
              <a:rPr lang="en-US" sz="5000" b="1" dirty="0">
                <a:ln>
                  <a:solidFill>
                    <a:schemeClr val="bg1"/>
                  </a:solidFill>
                </a:ln>
                <a:solidFill>
                  <a:schemeClr val="tx1"/>
                </a:solidFill>
                <a:effectLst>
                  <a:outerShdw blurRad="38100" dist="38100" dir="2700000" algn="tl">
                    <a:srgbClr val="000000"/>
                  </a:outerShdw>
                </a:effectLst>
                <a:latin typeface="Bernard MT Condensed" panose="02050806060905020404" pitchFamily="18" charset="0"/>
                <a:ea typeface="Requiem" charset="0"/>
                <a:cs typeface="Requiem" charset="0"/>
                <a:sym typeface="Requiem" charset="0"/>
              </a:rPr>
              <a:t>Didn’t plan for such harsh winters</a:t>
            </a:r>
          </a:p>
          <a:p>
            <a:pPr marL="939800" indent="-939800" algn="l">
              <a:spcAft>
                <a:spcPts val="1800"/>
              </a:spcAft>
              <a:buSzPct val="141000"/>
              <a:buFontTx/>
              <a:buBlip>
                <a:blip r:embed="rId5"/>
              </a:buBlip>
              <a:defRPr/>
            </a:pPr>
            <a:r>
              <a:rPr lang="en-US" sz="5000" b="1" dirty="0">
                <a:ln>
                  <a:solidFill>
                    <a:schemeClr val="bg1"/>
                  </a:solidFill>
                </a:ln>
                <a:solidFill>
                  <a:schemeClr val="tx1"/>
                </a:solidFill>
                <a:effectLst>
                  <a:outerShdw blurRad="38100" dist="38100" dir="2700000" algn="tl">
                    <a:srgbClr val="000000"/>
                  </a:outerShdw>
                </a:effectLst>
                <a:latin typeface="Bernard MT Condensed" panose="02050806060905020404" pitchFamily="18" charset="0"/>
                <a:ea typeface="Requiem" charset="0"/>
                <a:cs typeface="Requiem" charset="0"/>
                <a:sym typeface="Requiem" charset="0"/>
              </a:rPr>
              <a:t>Too much time spent searching for gold &amp; minerals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7"/>
          <p:cNvSpPr txBox="1">
            <a:spLocks noChangeArrowheads="1"/>
          </p:cNvSpPr>
          <p:nvPr/>
        </p:nvSpPr>
        <p:spPr bwMode="auto">
          <a:xfrm>
            <a:off x="14884400" y="8928100"/>
            <a:ext cx="1371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ts val="3500"/>
              </a:spcBef>
              <a:buSzPct val="171000"/>
              <a:buFont typeface="Gill Sans" charset="0"/>
              <a:buChar char="•"/>
              <a:defRPr sz="3600">
                <a:solidFill>
                  <a:schemeClr val="tx1"/>
                </a:solidFill>
                <a:latin typeface="Gill Sans" charset="0"/>
                <a:cs typeface="ヒラギノ角ゴ ProN W3" charset="0"/>
                <a:sym typeface="Gill Sans" charset="0"/>
              </a:defRPr>
            </a:lvl1pPr>
            <a:lvl2pPr marL="742950" indent="-285750" algn="l" eaLnBrk="0" hangingPunct="0">
              <a:spcBef>
                <a:spcPts val="3500"/>
              </a:spcBef>
              <a:buSzPct val="171000"/>
              <a:buFont typeface="Gill Sans" charset="0"/>
              <a:buChar char="•"/>
              <a:defRPr sz="3600">
                <a:solidFill>
                  <a:schemeClr val="tx1"/>
                </a:solidFill>
                <a:latin typeface="Gill Sans" charset="0"/>
                <a:cs typeface="ヒラギノ角ゴ ProN W3" charset="0"/>
                <a:sym typeface="Gill Sans" charset="0"/>
              </a:defRPr>
            </a:lvl2pPr>
            <a:lvl3pPr marL="1143000" indent="-228600" algn="l" eaLnBrk="0" hangingPunct="0">
              <a:spcBef>
                <a:spcPts val="3500"/>
              </a:spcBef>
              <a:buSzPct val="171000"/>
              <a:buFont typeface="Gill Sans" charset="0"/>
              <a:buChar char="•"/>
              <a:defRPr sz="3600">
                <a:solidFill>
                  <a:schemeClr val="tx1"/>
                </a:solidFill>
                <a:latin typeface="Gill Sans" charset="0"/>
                <a:cs typeface="ヒラギノ角ゴ ProN W3" charset="0"/>
                <a:sym typeface="Gill Sans" charset="0"/>
              </a:defRPr>
            </a:lvl3pPr>
            <a:lvl4pPr marL="1600200" indent="-228600" algn="l" eaLnBrk="0" hangingPunct="0">
              <a:spcBef>
                <a:spcPts val="3500"/>
              </a:spcBef>
              <a:buSzPct val="171000"/>
              <a:buFont typeface="Gill Sans" charset="0"/>
              <a:buChar char="•"/>
              <a:defRPr sz="3600">
                <a:solidFill>
                  <a:schemeClr val="tx1"/>
                </a:solidFill>
                <a:latin typeface="Gill Sans" charset="0"/>
                <a:cs typeface="ヒラギノ角ゴ ProN W3" charset="0"/>
                <a:sym typeface="Gill Sans" charset="0"/>
              </a:defRPr>
            </a:lvl4pPr>
            <a:lvl5pPr marL="2057400" indent="-228600" algn="l" eaLnBrk="0" hangingPunct="0">
              <a:spcBef>
                <a:spcPts val="3500"/>
              </a:spcBef>
              <a:buSzPct val="171000"/>
              <a:buFont typeface="Gill Sans" charset="0"/>
              <a:buChar char="•"/>
              <a:defRPr sz="3600">
                <a:solidFill>
                  <a:schemeClr val="tx1"/>
                </a:solidFill>
                <a:latin typeface="Gill Sans" charset="0"/>
                <a:cs typeface="ヒラギノ角ゴ ProN W3" charset="0"/>
                <a:sym typeface="Gill Sans" charset="0"/>
              </a:defRPr>
            </a:lvl5pPr>
            <a:lvl6pPr marL="2514600" indent="-228600" eaLnBrk="0" fontAlgn="base" hangingPunct="0">
              <a:spcBef>
                <a:spcPts val="3500"/>
              </a:spcBef>
              <a:spcAft>
                <a:spcPct val="0"/>
              </a:spcAft>
              <a:buSzPct val="171000"/>
              <a:buFont typeface="Gill Sans" charset="0"/>
              <a:buChar char="•"/>
              <a:defRPr sz="3600">
                <a:solidFill>
                  <a:schemeClr val="tx1"/>
                </a:solidFill>
                <a:latin typeface="Gill Sans" charset="0"/>
                <a:cs typeface="ヒラギノ角ゴ ProN W3" charset="0"/>
                <a:sym typeface="Gill Sans" charset="0"/>
              </a:defRPr>
            </a:lvl6pPr>
            <a:lvl7pPr marL="2971800" indent="-228600" eaLnBrk="0" fontAlgn="base" hangingPunct="0">
              <a:spcBef>
                <a:spcPts val="3500"/>
              </a:spcBef>
              <a:spcAft>
                <a:spcPct val="0"/>
              </a:spcAft>
              <a:buSzPct val="171000"/>
              <a:buFont typeface="Gill Sans" charset="0"/>
              <a:buChar char="•"/>
              <a:defRPr sz="3600">
                <a:solidFill>
                  <a:schemeClr val="tx1"/>
                </a:solidFill>
                <a:latin typeface="Gill Sans" charset="0"/>
                <a:cs typeface="ヒラギノ角ゴ ProN W3" charset="0"/>
                <a:sym typeface="Gill Sans" charset="0"/>
              </a:defRPr>
            </a:lvl7pPr>
            <a:lvl8pPr marL="3429000" indent="-228600" eaLnBrk="0" fontAlgn="base" hangingPunct="0">
              <a:spcBef>
                <a:spcPts val="3500"/>
              </a:spcBef>
              <a:spcAft>
                <a:spcPct val="0"/>
              </a:spcAft>
              <a:buSzPct val="171000"/>
              <a:buFont typeface="Gill Sans" charset="0"/>
              <a:buChar char="•"/>
              <a:defRPr sz="3600">
                <a:solidFill>
                  <a:schemeClr val="tx1"/>
                </a:solidFill>
                <a:latin typeface="Gill Sans" charset="0"/>
                <a:cs typeface="ヒラギノ角ゴ ProN W3" charset="0"/>
                <a:sym typeface="Gill Sans" charset="0"/>
              </a:defRPr>
            </a:lvl8pPr>
            <a:lvl9pPr marL="3886200" indent="-228600" eaLnBrk="0" fontAlgn="base" hangingPunct="0">
              <a:spcBef>
                <a:spcPts val="3500"/>
              </a:spcBef>
              <a:spcAft>
                <a:spcPct val="0"/>
              </a:spcAft>
              <a:buSzPct val="171000"/>
              <a:buFont typeface="Gill Sans" charset="0"/>
              <a:buChar char="•"/>
              <a:defRPr sz="3600">
                <a:solidFill>
                  <a:schemeClr val="tx1"/>
                </a:solidFill>
                <a:latin typeface="Gill Sans" charset="0"/>
                <a:cs typeface="ヒラギノ角ゴ ProN W3" charset="0"/>
                <a:sym typeface="Gill Sans" charset="0"/>
              </a:defRPr>
            </a:lvl9pPr>
          </a:lstStyle>
          <a:p>
            <a:pPr algn="ctr" eaLnBrk="1" hangingPunct="1">
              <a:spcBef>
                <a:spcPct val="0"/>
              </a:spcBef>
              <a:buSzTx/>
              <a:buFontTx/>
              <a:buNone/>
            </a:pPr>
            <a:r>
              <a:rPr lang="en-US" altLang="en-US" sz="800">
                <a:solidFill>
                  <a:schemeClr val="bg1"/>
                </a:solidFill>
              </a:rPr>
              <a:t>lukerosa@gmail.com</a:t>
            </a:r>
          </a:p>
        </p:txBody>
      </p:sp>
      <p:pic>
        <p:nvPicPr>
          <p:cNvPr id="4198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332200" cy="904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013" name="Rectangle 5"/>
          <p:cNvSpPr>
            <a:spLocks/>
          </p:cNvSpPr>
          <p:nvPr/>
        </p:nvSpPr>
        <p:spPr bwMode="auto">
          <a:xfrm>
            <a:off x="34925" y="4038600"/>
            <a:ext cx="16243300" cy="4298950"/>
          </a:xfrm>
          <a:prstGeom prst="rect">
            <a:avLst/>
          </a:prstGeom>
          <a:noFill/>
          <a:ln w="12700" cap="flat">
            <a:noFill/>
            <a:miter lim="800000"/>
            <a:headEnd type="none" w="med" len="med"/>
            <a:tailEnd type="none" w="med" len="med"/>
          </a:ln>
        </p:spPr>
        <p:txBody>
          <a:bodyPr lIns="0" tIns="0" rIns="0" bIns="0" anchor="ctr"/>
          <a:lstStyle/>
          <a:p>
            <a:pPr marL="939800" indent="-939800" algn="l">
              <a:spcAft>
                <a:spcPts val="1800"/>
              </a:spcAft>
              <a:buSzPct val="141000"/>
              <a:buFontTx/>
              <a:buBlip>
                <a:blip r:embed="rId4"/>
              </a:buBlip>
              <a:defRPr/>
            </a:pPr>
            <a:r>
              <a:rPr lang="en-US" sz="6300" u="sng" dirty="0">
                <a:solidFill>
                  <a:srgbClr val="CF0A0F"/>
                </a:solidFill>
                <a:effectLst>
                  <a:outerShdw blurRad="38100" dist="38100" dir="2700000" algn="tl">
                    <a:srgbClr val="FFFFFF"/>
                  </a:outerShdw>
                </a:effectLst>
                <a:latin typeface="Bernard MT Condensed" panose="02050806060905020404" pitchFamily="18" charset="0"/>
                <a:ea typeface="Requiem" charset="0"/>
                <a:cs typeface="Requiem" charset="0"/>
                <a:sym typeface="Requiem" charset="0"/>
              </a:rPr>
              <a:t>Disease</a:t>
            </a:r>
            <a:r>
              <a:rPr lang="en-US" sz="6300" dirty="0">
                <a:solidFill>
                  <a:schemeClr val="tx1"/>
                </a:solidFill>
                <a:effectLst>
                  <a:outerShdw blurRad="38100" dist="38100" dir="2700000" algn="tl">
                    <a:srgbClr val="000000"/>
                  </a:outerShdw>
                </a:effectLst>
                <a:latin typeface="Bernard MT Condensed" panose="02050806060905020404" pitchFamily="18" charset="0"/>
                <a:ea typeface="Requiem" charset="0"/>
                <a:cs typeface="Requiem" charset="0"/>
                <a:sym typeface="Requiem" charset="0"/>
              </a:rPr>
              <a:t> from the infected river</a:t>
            </a:r>
          </a:p>
          <a:p>
            <a:pPr marL="939800" indent="-939800" algn="l">
              <a:spcAft>
                <a:spcPts val="1800"/>
              </a:spcAft>
              <a:buSzPct val="141000"/>
              <a:buFontTx/>
              <a:buBlip>
                <a:blip r:embed="rId4"/>
              </a:buBlip>
              <a:defRPr/>
            </a:pPr>
            <a:r>
              <a:rPr lang="en-US" sz="6300" u="sng" dirty="0">
                <a:solidFill>
                  <a:srgbClr val="E10D08"/>
                </a:solidFill>
                <a:effectLst>
                  <a:outerShdw blurRad="38100" dist="38100" dir="2700000" algn="tl">
                    <a:srgbClr val="FFFFFF"/>
                  </a:outerShdw>
                </a:effectLst>
                <a:latin typeface="Bernard MT Condensed" panose="02050806060905020404" pitchFamily="18" charset="0"/>
                <a:ea typeface="Requiem" charset="0"/>
                <a:cs typeface="Requiem" charset="0"/>
                <a:sym typeface="Requiem" charset="0"/>
              </a:rPr>
              <a:t>Hunger</a:t>
            </a:r>
            <a:r>
              <a:rPr lang="en-US" sz="6300" dirty="0">
                <a:solidFill>
                  <a:schemeClr val="tx1"/>
                </a:solidFill>
                <a:effectLst>
                  <a:outerShdw blurRad="38100" dist="38100" dir="2700000" algn="tl">
                    <a:srgbClr val="000000"/>
                  </a:outerShdw>
                </a:effectLst>
                <a:latin typeface="Bernard MT Condensed" panose="02050806060905020404" pitchFamily="18" charset="0"/>
                <a:ea typeface="Requiem" charset="0"/>
                <a:cs typeface="Requiem" charset="0"/>
                <a:sym typeface="Requiem" charset="0"/>
              </a:rPr>
              <a:t> from not planting crops</a:t>
            </a:r>
          </a:p>
          <a:p>
            <a:pPr marL="939800" indent="-939800" algn="l">
              <a:spcAft>
                <a:spcPts val="1800"/>
              </a:spcAft>
              <a:buSzPct val="141000"/>
              <a:buFontTx/>
              <a:buBlip>
                <a:blip r:embed="rId4"/>
              </a:buBlip>
              <a:defRPr/>
            </a:pPr>
            <a:r>
              <a:rPr lang="en-US" sz="6300" u="sng" dirty="0">
                <a:solidFill>
                  <a:srgbClr val="D90B00"/>
                </a:solidFill>
                <a:effectLst>
                  <a:outerShdw blurRad="38100" dist="38100" dir="2700000" algn="tl">
                    <a:srgbClr val="FFFFFF"/>
                  </a:outerShdw>
                </a:effectLst>
                <a:latin typeface="Bernard MT Condensed" panose="02050806060905020404" pitchFamily="18" charset="0"/>
                <a:ea typeface="Requiem" charset="0"/>
                <a:cs typeface="Requiem" charset="0"/>
                <a:sym typeface="Requiem" charset="0"/>
              </a:rPr>
              <a:t>Attacks</a:t>
            </a:r>
            <a:r>
              <a:rPr lang="en-US" sz="6300" dirty="0">
                <a:solidFill>
                  <a:schemeClr val="tx1"/>
                </a:solidFill>
                <a:effectLst>
                  <a:outerShdw blurRad="38100" dist="38100" dir="2700000" algn="tl">
                    <a:srgbClr val="000000"/>
                  </a:outerShdw>
                </a:effectLst>
                <a:latin typeface="Bernard MT Condensed" panose="02050806060905020404" pitchFamily="18" charset="0"/>
                <a:ea typeface="Requiem" charset="0"/>
                <a:cs typeface="Requiem" charset="0"/>
                <a:sym typeface="Requiem" charset="0"/>
              </a:rPr>
              <a:t> by local Native Americans</a:t>
            </a:r>
          </a:p>
        </p:txBody>
      </p:sp>
      <p:pic>
        <p:nvPicPr>
          <p:cNvPr id="43015" name="Picture 7"/>
          <p:cNvPicPr>
            <a:picLocks noChangeAspect="1"/>
          </p:cNvPicPr>
          <p:nvPr/>
        </p:nvPicPr>
        <p:blipFill>
          <a:blip r:embed="rId5"/>
          <a:srcRect/>
          <a:stretch>
            <a:fillRect/>
          </a:stretch>
        </p:blipFill>
        <p:spPr bwMode="auto">
          <a:xfrm>
            <a:off x="5994400" y="228600"/>
            <a:ext cx="9931400" cy="1752600"/>
          </a:xfrm>
          <a:prstGeom prst="rect">
            <a:avLst/>
          </a:prstGeom>
          <a:noFill/>
          <a:ln w="25400">
            <a:noFill/>
            <a:miter lim="800000"/>
            <a:headEnd/>
            <a:tailEnd/>
          </a:ln>
          <a:effectLst>
            <a:outerShdw blurRad="50800" dist="38100" dir="5400000" algn="t" rotWithShape="0">
              <a:prstClr val="black">
                <a:alpha val="4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1049600" presetClass="entr" presetSubtype="67207760" fill="hold" grpId="0" nodeType="clickEffect">
                                  <p:stCondLst>
                                    <p:cond delay="0"/>
                                  </p:stCondLst>
                                  <p:iterate type="lt">
                                    <p:tmAbs val="75"/>
                                  </p:iterate>
                                  <p:childTnLst>
                                    <p:set>
                                      <p:cBhvr>
                                        <p:cTn id="6" dur="1" fill="hold">
                                          <p:stCondLst>
                                            <p:cond delay="999"/>
                                          </p:stCondLst>
                                        </p:cTn>
                                        <p:tgtEl>
                                          <p:spTgt spid="430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1049600" presetClass="entr" presetSubtype="67207760" fill="hold" grpId="0" nodeType="clickEffect">
                                  <p:stCondLst>
                                    <p:cond delay="0"/>
                                  </p:stCondLst>
                                  <p:iterate type="lt">
                                    <p:tmAbs val="75"/>
                                  </p:iterate>
                                  <p:childTnLst>
                                    <p:set>
                                      <p:cBhvr>
                                        <p:cTn id="10" dur="1" fill="hold">
                                          <p:stCondLst>
                                            <p:cond delay="999"/>
                                          </p:stCondLst>
                                        </p:cTn>
                                        <p:tgtEl>
                                          <p:spTgt spid="4301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71049600" presetClass="entr" presetSubtype="67207760" fill="hold" grpId="0" nodeType="clickEffect">
                                  <p:stCondLst>
                                    <p:cond delay="0"/>
                                  </p:stCondLst>
                                  <p:iterate type="lt">
                                    <p:tmAbs val="75"/>
                                  </p:iterate>
                                  <p:childTnLst>
                                    <p:set>
                                      <p:cBhvr>
                                        <p:cTn id="14" dur="1" fill="hold">
                                          <p:stCondLst>
                                            <p:cond delay="999"/>
                                          </p:stCondLst>
                                        </p:cTn>
                                        <p:tgtEl>
                                          <p:spTgt spid="430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http://www.legendsofamerica.com/photos-americanhistory/captainjamessmi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130300"/>
            <a:ext cx="6629400" cy="786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p:cNvSpPr>
          <p:nvPr/>
        </p:nvSpPr>
        <p:spPr bwMode="auto">
          <a:xfrm>
            <a:off x="7366000" y="1676400"/>
            <a:ext cx="7670800" cy="6629400"/>
          </a:xfrm>
          <a:prstGeom prst="rect">
            <a:avLst/>
          </a:prstGeom>
          <a:noFill/>
          <a:ln w="12700" cap="flat">
            <a:noFill/>
            <a:miter lim="800000"/>
            <a:headEnd type="none" w="med" len="med"/>
            <a:tailEnd type="none" w="med" len="med"/>
          </a:ln>
        </p:spPr>
        <p:txBody>
          <a:bodyPr lIns="0" tIns="0" rIns="0" bIns="0" anchor="ctr"/>
          <a:lstStyle/>
          <a:p>
            <a:pPr marL="939800" indent="-939800" algn="l">
              <a:spcAft>
                <a:spcPts val="3600"/>
              </a:spcAft>
              <a:buSzPct val="141000"/>
              <a:buFontTx/>
              <a:buBlip>
                <a:blip r:embed="rId4"/>
              </a:buBlip>
              <a:defRPr/>
            </a:pPr>
            <a:r>
              <a:rPr lang="en-US" sz="5400" dirty="0">
                <a:solidFill>
                  <a:schemeClr val="tx1"/>
                </a:solidFill>
                <a:effectLst>
                  <a:outerShdw blurRad="38100" dist="38100" dir="2700000" algn="tl">
                    <a:srgbClr val="000000"/>
                  </a:outerShdw>
                </a:effectLst>
                <a:latin typeface="Bernard MT Condensed" panose="02050806060905020404" pitchFamily="18" charset="0"/>
                <a:ea typeface="Requiem" charset="0"/>
                <a:cs typeface="Requiem" charset="0"/>
                <a:sym typeface="Requiem" charset="0"/>
              </a:rPr>
              <a:t>Supposedly saved by Pocahontas </a:t>
            </a:r>
          </a:p>
          <a:p>
            <a:pPr marL="939800" indent="-939800" algn="l">
              <a:spcAft>
                <a:spcPts val="3600"/>
              </a:spcAft>
              <a:buSzPct val="141000"/>
              <a:buFontTx/>
              <a:buBlip>
                <a:blip r:embed="rId4"/>
              </a:buBlip>
              <a:defRPr/>
            </a:pPr>
            <a:r>
              <a:rPr lang="en-US" sz="5400" dirty="0">
                <a:solidFill>
                  <a:schemeClr val="tx1"/>
                </a:solidFill>
                <a:effectLst>
                  <a:outerShdw blurRad="38100" dist="38100" dir="2700000" algn="tl">
                    <a:srgbClr val="000000"/>
                  </a:outerShdw>
                </a:effectLst>
                <a:latin typeface="Bernard MT Condensed" panose="02050806060905020404" pitchFamily="18" charset="0"/>
                <a:ea typeface="Requiem" charset="0"/>
                <a:cs typeface="Requiem" charset="0"/>
                <a:sym typeface="Requiem" charset="0"/>
              </a:rPr>
              <a:t>Takes leadership of the colony</a:t>
            </a:r>
          </a:p>
          <a:p>
            <a:pPr marL="939800" indent="-939800" algn="l">
              <a:spcAft>
                <a:spcPts val="3600"/>
              </a:spcAft>
              <a:buSzPct val="141000"/>
              <a:buFontTx/>
              <a:buBlip>
                <a:blip r:embed="rId4"/>
              </a:buBlip>
              <a:defRPr/>
            </a:pPr>
            <a:r>
              <a:rPr lang="en-US" sz="5400" dirty="0">
                <a:solidFill>
                  <a:schemeClr val="tx1"/>
                </a:solidFill>
                <a:effectLst>
                  <a:outerShdw blurRad="38100" dist="38100" dir="2700000" algn="tl">
                    <a:srgbClr val="000000"/>
                  </a:outerShdw>
                </a:effectLst>
                <a:latin typeface="Bernard MT Condensed" panose="02050806060905020404" pitchFamily="18" charset="0"/>
                <a:ea typeface="Requiem" charset="0"/>
                <a:cs typeface="Requiem" charset="0"/>
                <a:sym typeface="Requiem" charset="0"/>
              </a:rPr>
              <a:t>“He that will not work, shall not eat.”</a:t>
            </a:r>
          </a:p>
        </p:txBody>
      </p:sp>
      <p:pic>
        <p:nvPicPr>
          <p:cNvPr id="4301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0" y="0"/>
            <a:ext cx="1485900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3013" name="TextBox 7"/>
          <p:cNvSpPr txBox="1">
            <a:spLocks noChangeArrowheads="1"/>
          </p:cNvSpPr>
          <p:nvPr/>
        </p:nvSpPr>
        <p:spPr bwMode="auto">
          <a:xfrm>
            <a:off x="14884400" y="8928100"/>
            <a:ext cx="1371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ts val="3500"/>
              </a:spcBef>
              <a:buSzPct val="171000"/>
              <a:buFont typeface="Gill Sans" charset="0"/>
              <a:buChar char="•"/>
              <a:defRPr sz="3600">
                <a:solidFill>
                  <a:schemeClr val="tx1"/>
                </a:solidFill>
                <a:latin typeface="Gill Sans" charset="0"/>
                <a:cs typeface="ヒラギノ角ゴ ProN W3" charset="0"/>
                <a:sym typeface="Gill Sans" charset="0"/>
              </a:defRPr>
            </a:lvl1pPr>
            <a:lvl2pPr marL="742950" indent="-285750" algn="l" eaLnBrk="0" hangingPunct="0">
              <a:spcBef>
                <a:spcPts val="3500"/>
              </a:spcBef>
              <a:buSzPct val="171000"/>
              <a:buFont typeface="Gill Sans" charset="0"/>
              <a:buChar char="•"/>
              <a:defRPr sz="3600">
                <a:solidFill>
                  <a:schemeClr val="tx1"/>
                </a:solidFill>
                <a:latin typeface="Gill Sans" charset="0"/>
                <a:cs typeface="ヒラギノ角ゴ ProN W3" charset="0"/>
                <a:sym typeface="Gill Sans" charset="0"/>
              </a:defRPr>
            </a:lvl2pPr>
            <a:lvl3pPr marL="1143000" indent="-228600" algn="l" eaLnBrk="0" hangingPunct="0">
              <a:spcBef>
                <a:spcPts val="3500"/>
              </a:spcBef>
              <a:buSzPct val="171000"/>
              <a:buFont typeface="Gill Sans" charset="0"/>
              <a:buChar char="•"/>
              <a:defRPr sz="3600">
                <a:solidFill>
                  <a:schemeClr val="tx1"/>
                </a:solidFill>
                <a:latin typeface="Gill Sans" charset="0"/>
                <a:cs typeface="ヒラギノ角ゴ ProN W3" charset="0"/>
                <a:sym typeface="Gill Sans" charset="0"/>
              </a:defRPr>
            </a:lvl3pPr>
            <a:lvl4pPr marL="1600200" indent="-228600" algn="l" eaLnBrk="0" hangingPunct="0">
              <a:spcBef>
                <a:spcPts val="3500"/>
              </a:spcBef>
              <a:buSzPct val="171000"/>
              <a:buFont typeface="Gill Sans" charset="0"/>
              <a:buChar char="•"/>
              <a:defRPr sz="3600">
                <a:solidFill>
                  <a:schemeClr val="tx1"/>
                </a:solidFill>
                <a:latin typeface="Gill Sans" charset="0"/>
                <a:cs typeface="ヒラギノ角ゴ ProN W3" charset="0"/>
                <a:sym typeface="Gill Sans" charset="0"/>
              </a:defRPr>
            </a:lvl4pPr>
            <a:lvl5pPr marL="2057400" indent="-228600" algn="l" eaLnBrk="0" hangingPunct="0">
              <a:spcBef>
                <a:spcPts val="3500"/>
              </a:spcBef>
              <a:buSzPct val="171000"/>
              <a:buFont typeface="Gill Sans" charset="0"/>
              <a:buChar char="•"/>
              <a:defRPr sz="3600">
                <a:solidFill>
                  <a:schemeClr val="tx1"/>
                </a:solidFill>
                <a:latin typeface="Gill Sans" charset="0"/>
                <a:cs typeface="ヒラギノ角ゴ ProN W3" charset="0"/>
                <a:sym typeface="Gill Sans" charset="0"/>
              </a:defRPr>
            </a:lvl5pPr>
            <a:lvl6pPr marL="2514600" indent="-228600" eaLnBrk="0" fontAlgn="base" hangingPunct="0">
              <a:spcBef>
                <a:spcPts val="3500"/>
              </a:spcBef>
              <a:spcAft>
                <a:spcPct val="0"/>
              </a:spcAft>
              <a:buSzPct val="171000"/>
              <a:buFont typeface="Gill Sans" charset="0"/>
              <a:buChar char="•"/>
              <a:defRPr sz="3600">
                <a:solidFill>
                  <a:schemeClr val="tx1"/>
                </a:solidFill>
                <a:latin typeface="Gill Sans" charset="0"/>
                <a:cs typeface="ヒラギノ角ゴ ProN W3" charset="0"/>
                <a:sym typeface="Gill Sans" charset="0"/>
              </a:defRPr>
            </a:lvl6pPr>
            <a:lvl7pPr marL="2971800" indent="-228600" eaLnBrk="0" fontAlgn="base" hangingPunct="0">
              <a:spcBef>
                <a:spcPts val="3500"/>
              </a:spcBef>
              <a:spcAft>
                <a:spcPct val="0"/>
              </a:spcAft>
              <a:buSzPct val="171000"/>
              <a:buFont typeface="Gill Sans" charset="0"/>
              <a:buChar char="•"/>
              <a:defRPr sz="3600">
                <a:solidFill>
                  <a:schemeClr val="tx1"/>
                </a:solidFill>
                <a:latin typeface="Gill Sans" charset="0"/>
                <a:cs typeface="ヒラギノ角ゴ ProN W3" charset="0"/>
                <a:sym typeface="Gill Sans" charset="0"/>
              </a:defRPr>
            </a:lvl7pPr>
            <a:lvl8pPr marL="3429000" indent="-228600" eaLnBrk="0" fontAlgn="base" hangingPunct="0">
              <a:spcBef>
                <a:spcPts val="3500"/>
              </a:spcBef>
              <a:spcAft>
                <a:spcPct val="0"/>
              </a:spcAft>
              <a:buSzPct val="171000"/>
              <a:buFont typeface="Gill Sans" charset="0"/>
              <a:buChar char="•"/>
              <a:defRPr sz="3600">
                <a:solidFill>
                  <a:schemeClr val="tx1"/>
                </a:solidFill>
                <a:latin typeface="Gill Sans" charset="0"/>
                <a:cs typeface="ヒラギノ角ゴ ProN W3" charset="0"/>
                <a:sym typeface="Gill Sans" charset="0"/>
              </a:defRPr>
            </a:lvl8pPr>
            <a:lvl9pPr marL="3886200" indent="-228600" eaLnBrk="0" fontAlgn="base" hangingPunct="0">
              <a:spcBef>
                <a:spcPts val="3500"/>
              </a:spcBef>
              <a:spcAft>
                <a:spcPct val="0"/>
              </a:spcAft>
              <a:buSzPct val="171000"/>
              <a:buFont typeface="Gill Sans" charset="0"/>
              <a:buChar char="•"/>
              <a:defRPr sz="3600">
                <a:solidFill>
                  <a:schemeClr val="tx1"/>
                </a:solidFill>
                <a:latin typeface="Gill Sans" charset="0"/>
                <a:cs typeface="ヒラギノ角ゴ ProN W3" charset="0"/>
                <a:sym typeface="Gill Sans" charset="0"/>
              </a:defRPr>
            </a:lvl9pPr>
          </a:lstStyle>
          <a:p>
            <a:pPr algn="ctr" eaLnBrk="1" hangingPunct="1">
              <a:spcBef>
                <a:spcPct val="0"/>
              </a:spcBef>
              <a:buSzTx/>
              <a:buFontTx/>
              <a:buNone/>
            </a:pPr>
            <a:r>
              <a:rPr lang="en-US" altLang="en-US" sz="800">
                <a:solidFill>
                  <a:schemeClr val="bg1"/>
                </a:solidFill>
              </a:rPr>
              <a:t>lukerosa@gmail.com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1049600" presetClass="entr" presetSubtype="67207760" fill="hold" grpId="0" nodeType="clickEffect">
                                  <p:stCondLst>
                                    <p:cond delay="0"/>
                                  </p:stCondLst>
                                  <p:iterate type="lt">
                                    <p:tmAbs val="75"/>
                                  </p:iterate>
                                  <p:childTnLst>
                                    <p:set>
                                      <p:cBhvr>
                                        <p:cTn id="6" dur="1" fill="hold">
                                          <p:stCondLst>
                                            <p:cond delay="74"/>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1049600" presetClass="entr" presetSubtype="67207760" fill="hold" grpId="0" nodeType="clickEffect">
                                  <p:stCondLst>
                                    <p:cond delay="0"/>
                                  </p:stCondLst>
                                  <p:iterate type="lt">
                                    <p:tmAbs val="75"/>
                                  </p:iterate>
                                  <p:childTnLst>
                                    <p:set>
                                      <p:cBhvr>
                                        <p:cTn id="10" dur="1" fill="hold">
                                          <p:stCondLst>
                                            <p:cond delay="74"/>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71049600" presetClass="entr" presetSubtype="67207760" fill="hold" grpId="0" nodeType="clickEffect">
                                  <p:stCondLst>
                                    <p:cond delay="0"/>
                                  </p:stCondLst>
                                  <p:iterate type="lt">
                                    <p:tmAbs val="75"/>
                                  </p:iterate>
                                  <p:childTnLst>
                                    <p:set>
                                      <p:cBhvr>
                                        <p:cTn id="14" dur="1" fill="hold">
                                          <p:stCondLst>
                                            <p:cond delay="74"/>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extLst>
              <a:ext uri="{28A0092B-C50C-407E-A947-70E740481C1C}">
                <a14:useLocalDpi xmlns:a14="http://schemas.microsoft.com/office/drawing/2010/main" val="0"/>
              </a:ext>
            </a:extLst>
          </a:blip>
          <a:srcRect l="926" r="899" b="981"/>
          <a:stretch>
            <a:fillRect/>
          </a:stretch>
        </p:blipFill>
        <p:spPr bwMode="auto">
          <a:xfrm>
            <a:off x="12700" y="20638"/>
            <a:ext cx="16230600" cy="904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40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00" y="152400"/>
            <a:ext cx="1739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40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38100"/>
            <a:ext cx="766763"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403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5888" y="8466138"/>
            <a:ext cx="66802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 name="Rectangle 3"/>
          <p:cNvSpPr txBox="1">
            <a:spLocks noChangeArrowheads="1"/>
          </p:cNvSpPr>
          <p:nvPr/>
        </p:nvSpPr>
        <p:spPr>
          <a:xfrm>
            <a:off x="7670800" y="2819400"/>
            <a:ext cx="7391400" cy="5943600"/>
          </a:xfrm>
          <a:prstGeom prst="rect">
            <a:avLst/>
          </a:prstGeom>
          <a:ln/>
        </p:spPr>
        <p:txBody>
          <a:bodyPr/>
          <a:lstStyle/>
          <a:p>
            <a:pPr marL="838200" indent="-838200" algn="l">
              <a:spcBef>
                <a:spcPts val="3500"/>
              </a:spcBef>
              <a:buSzPct val="145000"/>
              <a:buFont typeface="Gill Sans" charset="0"/>
              <a:buBlip>
                <a:blip r:embed="rId6"/>
              </a:buBlip>
              <a:defRPr/>
            </a:pPr>
            <a:r>
              <a:rPr lang="en-US" sz="5400" b="1" kern="0" dirty="0">
                <a:ln>
                  <a:solidFill>
                    <a:srgbClr val="002060"/>
                  </a:solidFill>
                </a:ln>
                <a:solidFill>
                  <a:schemeClr val="tx1"/>
                </a:solidFill>
                <a:effectLst>
                  <a:glow rad="63500">
                    <a:schemeClr val="accent2">
                      <a:satMod val="175000"/>
                      <a:alpha val="40000"/>
                    </a:schemeClr>
                  </a:glow>
                </a:effectLst>
                <a:latin typeface="Bernard MT Condensed" panose="02050806060905020404" pitchFamily="18" charset="0"/>
                <a:cs typeface="+mn-cs"/>
              </a:rPr>
              <a:t>Only about 60 colonists left when 2 ships arrive from England with resources and new settlers</a:t>
            </a:r>
            <a:endParaRPr lang="en-US" sz="5400" b="1" kern="0" dirty="0">
              <a:ln>
                <a:solidFill>
                  <a:srgbClr val="002060"/>
                </a:solidFill>
              </a:ln>
              <a:solidFill>
                <a:schemeClr val="tx1"/>
              </a:solidFill>
              <a:effectLst>
                <a:glow rad="63500">
                  <a:schemeClr val="accent2">
                    <a:satMod val="175000"/>
                    <a:alpha val="40000"/>
                  </a:schemeClr>
                </a:glow>
              </a:effectLst>
              <a:latin typeface="Bernard MT Condensed" panose="02050806060905020404" pitchFamily="18" charset="0"/>
              <a:ea typeface="ヒラギノ角ゴ ProN W6" charset="0"/>
              <a:cs typeface="ヒラギノ角ゴ ProN W6" charset="0"/>
            </a:endParaRPr>
          </a:p>
        </p:txBody>
      </p:sp>
      <p:pic>
        <p:nvPicPr>
          <p:cNvPr id="4404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94400" y="838200"/>
            <a:ext cx="1026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1051520" presetClass="entr" presetSubtype="32954576" fill="hold" grpId="0" nodeType="clickEffect">
                                  <p:stCondLst>
                                    <p:cond delay="0"/>
                                  </p:stCondLst>
                                  <p:childTnLst>
                                    <p:set>
                                      <p:cBhvr>
                                        <p:cTn id="6" dur="1" fill="hold">
                                          <p:stCondLst>
                                            <p:cond delay="499"/>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5"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6197263"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505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56600" y="838200"/>
            <a:ext cx="71675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168900"/>
            <a:ext cx="47879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110"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73100" y="3619500"/>
            <a:ext cx="31496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111"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9800" y="6083300"/>
            <a:ext cx="1727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112"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01400" y="6324600"/>
            <a:ext cx="4267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113" name="Picture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1100" y="6845300"/>
            <a:ext cx="22860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114"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7900" y="4292600"/>
            <a:ext cx="2286000" cy="7086600"/>
          </a:xfrm>
          <a:prstGeom prst="rect">
            <a:avLst/>
          </a:prstGeom>
          <a:noFill/>
          <a:ln>
            <a:noFill/>
          </a:ln>
          <a:effectLst>
            <a:outerShdw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115" name="Picture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3100" y="6184900"/>
            <a:ext cx="41656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116" name="Picture 1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43000" y="5295900"/>
            <a:ext cx="49530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117" name="Picture 1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000" y="3619500"/>
            <a:ext cx="41656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118" name="Picture 1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2600" y="4559300"/>
            <a:ext cx="31496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119" name="Picture 1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0600" y="5638800"/>
            <a:ext cx="42672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120" name="Picture 1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8300" y="7505700"/>
            <a:ext cx="4267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additive="base">
                                        <p:cTn id="7" dur="500" fill="hold"/>
                                        <p:tgtEl>
                                          <p:spTgt spid="47109"/>
                                        </p:tgtEl>
                                        <p:attrNameLst>
                                          <p:attrName>ppt_x</p:attrName>
                                        </p:attrNameLst>
                                      </p:cBhvr>
                                      <p:tavLst>
                                        <p:tav tm="0">
                                          <p:val>
                                            <p:strVal val="#ppt_x"/>
                                          </p:val>
                                        </p:tav>
                                        <p:tav tm="100000">
                                          <p:val>
                                            <p:strVal val="#ppt_x"/>
                                          </p:val>
                                        </p:tav>
                                      </p:tavLst>
                                    </p:anim>
                                    <p:anim calcmode="lin" valueType="num">
                                      <p:cBhvr additive="base">
                                        <p:cTn id="8" dur="500" fill="hold"/>
                                        <p:tgtEl>
                                          <p:spTgt spid="4710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additive="base">
                                        <p:cTn id="12" dur="500" fill="hold"/>
                                        <p:tgtEl>
                                          <p:spTgt spid="47110"/>
                                        </p:tgtEl>
                                        <p:attrNameLst>
                                          <p:attrName>ppt_x</p:attrName>
                                        </p:attrNameLst>
                                      </p:cBhvr>
                                      <p:tavLst>
                                        <p:tav tm="0">
                                          <p:val>
                                            <p:strVal val="#ppt_x"/>
                                          </p:val>
                                        </p:tav>
                                        <p:tav tm="100000">
                                          <p:val>
                                            <p:strVal val="#ppt_x"/>
                                          </p:val>
                                        </p:tav>
                                      </p:tavLst>
                                    </p:anim>
                                    <p:anim calcmode="lin" valueType="num">
                                      <p:cBhvr additive="base">
                                        <p:cTn id="13" dur="500" fill="hold"/>
                                        <p:tgtEl>
                                          <p:spTgt spid="47110"/>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47111"/>
                                        </p:tgtEl>
                                        <p:attrNameLst>
                                          <p:attrName>style.visibility</p:attrName>
                                        </p:attrNameLst>
                                      </p:cBhvr>
                                      <p:to>
                                        <p:strVal val="visible"/>
                                      </p:to>
                                    </p:set>
                                    <p:anim calcmode="lin" valueType="num">
                                      <p:cBhvr additive="base">
                                        <p:cTn id="17" dur="500" fill="hold"/>
                                        <p:tgtEl>
                                          <p:spTgt spid="47111"/>
                                        </p:tgtEl>
                                        <p:attrNameLst>
                                          <p:attrName>ppt_x</p:attrName>
                                        </p:attrNameLst>
                                      </p:cBhvr>
                                      <p:tavLst>
                                        <p:tav tm="0">
                                          <p:val>
                                            <p:strVal val="#ppt_x"/>
                                          </p:val>
                                        </p:tav>
                                        <p:tav tm="100000">
                                          <p:val>
                                            <p:strVal val="#ppt_x"/>
                                          </p:val>
                                        </p:tav>
                                      </p:tavLst>
                                    </p:anim>
                                    <p:anim calcmode="lin" valueType="num">
                                      <p:cBhvr additive="base">
                                        <p:cTn id="18" dur="500" fill="hold"/>
                                        <p:tgtEl>
                                          <p:spTgt spid="47111"/>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47112"/>
                                        </p:tgtEl>
                                        <p:attrNameLst>
                                          <p:attrName>style.visibility</p:attrName>
                                        </p:attrNameLst>
                                      </p:cBhvr>
                                      <p:to>
                                        <p:strVal val="visible"/>
                                      </p:to>
                                    </p:set>
                                    <p:anim calcmode="lin" valueType="num">
                                      <p:cBhvr additive="base">
                                        <p:cTn id="22" dur="500" fill="hold"/>
                                        <p:tgtEl>
                                          <p:spTgt spid="47112"/>
                                        </p:tgtEl>
                                        <p:attrNameLst>
                                          <p:attrName>ppt_x</p:attrName>
                                        </p:attrNameLst>
                                      </p:cBhvr>
                                      <p:tavLst>
                                        <p:tav tm="0">
                                          <p:val>
                                            <p:strVal val="#ppt_x"/>
                                          </p:val>
                                        </p:tav>
                                        <p:tav tm="100000">
                                          <p:val>
                                            <p:strVal val="#ppt_x"/>
                                          </p:val>
                                        </p:tav>
                                      </p:tavLst>
                                    </p:anim>
                                    <p:anim calcmode="lin" valueType="num">
                                      <p:cBhvr additive="base">
                                        <p:cTn id="23" dur="500" fill="hold"/>
                                        <p:tgtEl>
                                          <p:spTgt spid="47112"/>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nodeType="afterEffect">
                                  <p:stCondLst>
                                    <p:cond delay="0"/>
                                  </p:stCondLst>
                                  <p:childTnLst>
                                    <p:set>
                                      <p:cBhvr>
                                        <p:cTn id="26" dur="1" fill="hold">
                                          <p:stCondLst>
                                            <p:cond delay="0"/>
                                          </p:stCondLst>
                                        </p:cTn>
                                        <p:tgtEl>
                                          <p:spTgt spid="47113"/>
                                        </p:tgtEl>
                                        <p:attrNameLst>
                                          <p:attrName>style.visibility</p:attrName>
                                        </p:attrNameLst>
                                      </p:cBhvr>
                                      <p:to>
                                        <p:strVal val="visible"/>
                                      </p:to>
                                    </p:set>
                                    <p:anim calcmode="lin" valueType="num">
                                      <p:cBhvr additive="base">
                                        <p:cTn id="27" dur="500" fill="hold"/>
                                        <p:tgtEl>
                                          <p:spTgt spid="47113"/>
                                        </p:tgtEl>
                                        <p:attrNameLst>
                                          <p:attrName>ppt_x</p:attrName>
                                        </p:attrNameLst>
                                      </p:cBhvr>
                                      <p:tavLst>
                                        <p:tav tm="0">
                                          <p:val>
                                            <p:strVal val="#ppt_x"/>
                                          </p:val>
                                        </p:tav>
                                        <p:tav tm="100000">
                                          <p:val>
                                            <p:strVal val="#ppt_x"/>
                                          </p:val>
                                        </p:tav>
                                      </p:tavLst>
                                    </p:anim>
                                    <p:anim calcmode="lin" valueType="num">
                                      <p:cBhvr additive="base">
                                        <p:cTn id="28" dur="500" fill="hold"/>
                                        <p:tgtEl>
                                          <p:spTgt spid="47113"/>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nodeType="afterEffect">
                                  <p:stCondLst>
                                    <p:cond delay="0"/>
                                  </p:stCondLst>
                                  <p:childTnLst>
                                    <p:set>
                                      <p:cBhvr>
                                        <p:cTn id="31" dur="1" fill="hold">
                                          <p:stCondLst>
                                            <p:cond delay="0"/>
                                          </p:stCondLst>
                                        </p:cTn>
                                        <p:tgtEl>
                                          <p:spTgt spid="47114"/>
                                        </p:tgtEl>
                                        <p:attrNameLst>
                                          <p:attrName>style.visibility</p:attrName>
                                        </p:attrNameLst>
                                      </p:cBhvr>
                                      <p:to>
                                        <p:strVal val="visible"/>
                                      </p:to>
                                    </p:set>
                                    <p:anim calcmode="lin" valueType="num">
                                      <p:cBhvr additive="base">
                                        <p:cTn id="32" dur="500" fill="hold"/>
                                        <p:tgtEl>
                                          <p:spTgt spid="47114"/>
                                        </p:tgtEl>
                                        <p:attrNameLst>
                                          <p:attrName>ppt_x</p:attrName>
                                        </p:attrNameLst>
                                      </p:cBhvr>
                                      <p:tavLst>
                                        <p:tav tm="0">
                                          <p:val>
                                            <p:strVal val="#ppt_x"/>
                                          </p:val>
                                        </p:tav>
                                        <p:tav tm="100000">
                                          <p:val>
                                            <p:strVal val="#ppt_x"/>
                                          </p:val>
                                        </p:tav>
                                      </p:tavLst>
                                    </p:anim>
                                    <p:anim calcmode="lin" valueType="num">
                                      <p:cBhvr additive="base">
                                        <p:cTn id="33" dur="500" fill="hold"/>
                                        <p:tgtEl>
                                          <p:spTgt spid="47114"/>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4" fill="hold" nodeType="afterEffect">
                                  <p:stCondLst>
                                    <p:cond delay="0"/>
                                  </p:stCondLst>
                                  <p:childTnLst>
                                    <p:set>
                                      <p:cBhvr>
                                        <p:cTn id="36" dur="1" fill="hold">
                                          <p:stCondLst>
                                            <p:cond delay="0"/>
                                          </p:stCondLst>
                                        </p:cTn>
                                        <p:tgtEl>
                                          <p:spTgt spid="47115"/>
                                        </p:tgtEl>
                                        <p:attrNameLst>
                                          <p:attrName>style.visibility</p:attrName>
                                        </p:attrNameLst>
                                      </p:cBhvr>
                                      <p:to>
                                        <p:strVal val="visible"/>
                                      </p:to>
                                    </p:set>
                                    <p:anim calcmode="lin" valueType="num">
                                      <p:cBhvr additive="base">
                                        <p:cTn id="37" dur="500" fill="hold"/>
                                        <p:tgtEl>
                                          <p:spTgt spid="47115"/>
                                        </p:tgtEl>
                                        <p:attrNameLst>
                                          <p:attrName>ppt_x</p:attrName>
                                        </p:attrNameLst>
                                      </p:cBhvr>
                                      <p:tavLst>
                                        <p:tav tm="0">
                                          <p:val>
                                            <p:strVal val="#ppt_x"/>
                                          </p:val>
                                        </p:tav>
                                        <p:tav tm="100000">
                                          <p:val>
                                            <p:strVal val="#ppt_x"/>
                                          </p:val>
                                        </p:tav>
                                      </p:tavLst>
                                    </p:anim>
                                    <p:anim calcmode="lin" valueType="num">
                                      <p:cBhvr additive="base">
                                        <p:cTn id="38" dur="500" fill="hold"/>
                                        <p:tgtEl>
                                          <p:spTgt spid="47115"/>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3500"/>
                            </p:stCondLst>
                            <p:childTnLst>
                              <p:par>
                                <p:cTn id="40" presetID="2" presetClass="entr" presetSubtype="4" fill="hold" nodeType="afterEffect">
                                  <p:stCondLst>
                                    <p:cond delay="0"/>
                                  </p:stCondLst>
                                  <p:childTnLst>
                                    <p:set>
                                      <p:cBhvr>
                                        <p:cTn id="41" dur="1" fill="hold">
                                          <p:stCondLst>
                                            <p:cond delay="0"/>
                                          </p:stCondLst>
                                        </p:cTn>
                                        <p:tgtEl>
                                          <p:spTgt spid="47116"/>
                                        </p:tgtEl>
                                        <p:attrNameLst>
                                          <p:attrName>style.visibility</p:attrName>
                                        </p:attrNameLst>
                                      </p:cBhvr>
                                      <p:to>
                                        <p:strVal val="visible"/>
                                      </p:to>
                                    </p:set>
                                    <p:anim calcmode="lin" valueType="num">
                                      <p:cBhvr additive="base">
                                        <p:cTn id="42" dur="500" fill="hold"/>
                                        <p:tgtEl>
                                          <p:spTgt spid="47116"/>
                                        </p:tgtEl>
                                        <p:attrNameLst>
                                          <p:attrName>ppt_x</p:attrName>
                                        </p:attrNameLst>
                                      </p:cBhvr>
                                      <p:tavLst>
                                        <p:tav tm="0">
                                          <p:val>
                                            <p:strVal val="#ppt_x"/>
                                          </p:val>
                                        </p:tav>
                                        <p:tav tm="100000">
                                          <p:val>
                                            <p:strVal val="#ppt_x"/>
                                          </p:val>
                                        </p:tav>
                                      </p:tavLst>
                                    </p:anim>
                                    <p:anim calcmode="lin" valueType="num">
                                      <p:cBhvr additive="base">
                                        <p:cTn id="43" dur="500" fill="hold"/>
                                        <p:tgtEl>
                                          <p:spTgt spid="47116"/>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4000"/>
                            </p:stCondLst>
                            <p:childTnLst>
                              <p:par>
                                <p:cTn id="45" presetID="2" presetClass="entr" presetSubtype="4" fill="hold" nodeType="afterEffect">
                                  <p:stCondLst>
                                    <p:cond delay="0"/>
                                  </p:stCondLst>
                                  <p:childTnLst>
                                    <p:set>
                                      <p:cBhvr>
                                        <p:cTn id="46" dur="1" fill="hold">
                                          <p:stCondLst>
                                            <p:cond delay="0"/>
                                          </p:stCondLst>
                                        </p:cTn>
                                        <p:tgtEl>
                                          <p:spTgt spid="47117"/>
                                        </p:tgtEl>
                                        <p:attrNameLst>
                                          <p:attrName>style.visibility</p:attrName>
                                        </p:attrNameLst>
                                      </p:cBhvr>
                                      <p:to>
                                        <p:strVal val="visible"/>
                                      </p:to>
                                    </p:set>
                                    <p:anim calcmode="lin" valueType="num">
                                      <p:cBhvr additive="base">
                                        <p:cTn id="47" dur="500" fill="hold"/>
                                        <p:tgtEl>
                                          <p:spTgt spid="47117"/>
                                        </p:tgtEl>
                                        <p:attrNameLst>
                                          <p:attrName>ppt_x</p:attrName>
                                        </p:attrNameLst>
                                      </p:cBhvr>
                                      <p:tavLst>
                                        <p:tav tm="0">
                                          <p:val>
                                            <p:strVal val="#ppt_x"/>
                                          </p:val>
                                        </p:tav>
                                        <p:tav tm="100000">
                                          <p:val>
                                            <p:strVal val="#ppt_x"/>
                                          </p:val>
                                        </p:tav>
                                      </p:tavLst>
                                    </p:anim>
                                    <p:anim calcmode="lin" valueType="num">
                                      <p:cBhvr additive="base">
                                        <p:cTn id="48" dur="500" fill="hold"/>
                                        <p:tgtEl>
                                          <p:spTgt spid="47117"/>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4500"/>
                            </p:stCondLst>
                            <p:childTnLst>
                              <p:par>
                                <p:cTn id="50" presetID="2" presetClass="entr" presetSubtype="4" fill="hold" nodeType="afterEffect">
                                  <p:stCondLst>
                                    <p:cond delay="0"/>
                                  </p:stCondLst>
                                  <p:childTnLst>
                                    <p:set>
                                      <p:cBhvr>
                                        <p:cTn id="51" dur="1" fill="hold">
                                          <p:stCondLst>
                                            <p:cond delay="0"/>
                                          </p:stCondLst>
                                        </p:cTn>
                                        <p:tgtEl>
                                          <p:spTgt spid="47118"/>
                                        </p:tgtEl>
                                        <p:attrNameLst>
                                          <p:attrName>style.visibility</p:attrName>
                                        </p:attrNameLst>
                                      </p:cBhvr>
                                      <p:to>
                                        <p:strVal val="visible"/>
                                      </p:to>
                                    </p:set>
                                    <p:anim calcmode="lin" valueType="num">
                                      <p:cBhvr additive="base">
                                        <p:cTn id="52" dur="500" fill="hold"/>
                                        <p:tgtEl>
                                          <p:spTgt spid="47118"/>
                                        </p:tgtEl>
                                        <p:attrNameLst>
                                          <p:attrName>ppt_x</p:attrName>
                                        </p:attrNameLst>
                                      </p:cBhvr>
                                      <p:tavLst>
                                        <p:tav tm="0">
                                          <p:val>
                                            <p:strVal val="#ppt_x"/>
                                          </p:val>
                                        </p:tav>
                                        <p:tav tm="100000">
                                          <p:val>
                                            <p:strVal val="#ppt_x"/>
                                          </p:val>
                                        </p:tav>
                                      </p:tavLst>
                                    </p:anim>
                                    <p:anim calcmode="lin" valueType="num">
                                      <p:cBhvr additive="base">
                                        <p:cTn id="53" dur="500" fill="hold"/>
                                        <p:tgtEl>
                                          <p:spTgt spid="47118"/>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5000"/>
                            </p:stCondLst>
                            <p:childTnLst>
                              <p:par>
                                <p:cTn id="55" presetID="2" presetClass="entr" presetSubtype="4" fill="hold" nodeType="afterEffect">
                                  <p:stCondLst>
                                    <p:cond delay="0"/>
                                  </p:stCondLst>
                                  <p:childTnLst>
                                    <p:set>
                                      <p:cBhvr>
                                        <p:cTn id="56" dur="1" fill="hold">
                                          <p:stCondLst>
                                            <p:cond delay="0"/>
                                          </p:stCondLst>
                                        </p:cTn>
                                        <p:tgtEl>
                                          <p:spTgt spid="47119"/>
                                        </p:tgtEl>
                                        <p:attrNameLst>
                                          <p:attrName>style.visibility</p:attrName>
                                        </p:attrNameLst>
                                      </p:cBhvr>
                                      <p:to>
                                        <p:strVal val="visible"/>
                                      </p:to>
                                    </p:set>
                                    <p:anim calcmode="lin" valueType="num">
                                      <p:cBhvr additive="base">
                                        <p:cTn id="57" dur="500" fill="hold"/>
                                        <p:tgtEl>
                                          <p:spTgt spid="47119"/>
                                        </p:tgtEl>
                                        <p:attrNameLst>
                                          <p:attrName>ppt_x</p:attrName>
                                        </p:attrNameLst>
                                      </p:cBhvr>
                                      <p:tavLst>
                                        <p:tav tm="0">
                                          <p:val>
                                            <p:strVal val="#ppt_x"/>
                                          </p:val>
                                        </p:tav>
                                        <p:tav tm="100000">
                                          <p:val>
                                            <p:strVal val="#ppt_x"/>
                                          </p:val>
                                        </p:tav>
                                      </p:tavLst>
                                    </p:anim>
                                    <p:anim calcmode="lin" valueType="num">
                                      <p:cBhvr additive="base">
                                        <p:cTn id="58" dur="500" fill="hold"/>
                                        <p:tgtEl>
                                          <p:spTgt spid="47119"/>
                                        </p:tgtEl>
                                        <p:attrNameLst>
                                          <p:attrName>ppt_y</p:attrName>
                                        </p:attrNameLst>
                                      </p:cBhvr>
                                      <p:tavLst>
                                        <p:tav tm="0">
                                          <p:val>
                                            <p:strVal val="1+#ppt_h/2"/>
                                          </p:val>
                                        </p:tav>
                                        <p:tav tm="100000">
                                          <p:val>
                                            <p:strVal val="#ppt_y"/>
                                          </p:val>
                                        </p:tav>
                                      </p:tavLst>
                                    </p:anim>
                                  </p:childTnLst>
                                </p:cTn>
                              </p:par>
                            </p:childTnLst>
                          </p:cTn>
                        </p:par>
                        <p:par>
                          <p:cTn id="59" fill="hold" nodeType="afterGroup">
                            <p:stCondLst>
                              <p:cond delay="5500"/>
                            </p:stCondLst>
                            <p:childTnLst>
                              <p:par>
                                <p:cTn id="60" presetID="2" presetClass="entr" presetSubtype="4" fill="hold" nodeType="afterEffect">
                                  <p:stCondLst>
                                    <p:cond delay="0"/>
                                  </p:stCondLst>
                                  <p:childTnLst>
                                    <p:set>
                                      <p:cBhvr>
                                        <p:cTn id="61" dur="1" fill="hold">
                                          <p:stCondLst>
                                            <p:cond delay="0"/>
                                          </p:stCondLst>
                                        </p:cTn>
                                        <p:tgtEl>
                                          <p:spTgt spid="47120"/>
                                        </p:tgtEl>
                                        <p:attrNameLst>
                                          <p:attrName>style.visibility</p:attrName>
                                        </p:attrNameLst>
                                      </p:cBhvr>
                                      <p:to>
                                        <p:strVal val="visible"/>
                                      </p:to>
                                    </p:set>
                                    <p:anim calcmode="lin" valueType="num">
                                      <p:cBhvr additive="base">
                                        <p:cTn id="62" dur="500" fill="hold"/>
                                        <p:tgtEl>
                                          <p:spTgt spid="47120"/>
                                        </p:tgtEl>
                                        <p:attrNameLst>
                                          <p:attrName>ppt_x</p:attrName>
                                        </p:attrNameLst>
                                      </p:cBhvr>
                                      <p:tavLst>
                                        <p:tav tm="0">
                                          <p:val>
                                            <p:strVal val="#ppt_x"/>
                                          </p:val>
                                        </p:tav>
                                        <p:tav tm="100000">
                                          <p:val>
                                            <p:strVal val="#ppt_x"/>
                                          </p:val>
                                        </p:tav>
                                      </p:tavLst>
                                    </p:anim>
                                    <p:anim calcmode="lin" valueType="num">
                                      <p:cBhvr additive="base">
                                        <p:cTn id="63" dur="500" fill="hold"/>
                                        <p:tgtEl>
                                          <p:spTgt spid="47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082" name="Picture 7" descr="http://images.npg.org.uk/800_800/0/2/mw616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200" y="1166813"/>
            <a:ext cx="10591800" cy="774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3"/>
          <p:cNvSpPr>
            <a:spLocks noGrp="1" noChangeArrowheads="1"/>
          </p:cNvSpPr>
          <p:nvPr>
            <p:ph type="body" idx="1"/>
          </p:nvPr>
        </p:nvSpPr>
        <p:spPr>
          <a:xfrm>
            <a:off x="203200" y="1447800"/>
            <a:ext cx="5105400" cy="7251700"/>
          </a:xfrm>
        </p:spPr>
        <p:txBody>
          <a:bodyPr/>
          <a:lstStyle/>
          <a:p>
            <a:pPr marL="838200" indent="-838200" eaLnBrk="1" hangingPunct="1">
              <a:buSzPct val="145000"/>
              <a:buFont typeface="Gill Sans" charset="0"/>
              <a:buBlip>
                <a:blip r:embed="rId4"/>
              </a:buBlip>
            </a:pPr>
            <a:r>
              <a:rPr lang="en-US" altLang="en-US" sz="5000" b="1" dirty="0">
                <a:ln>
                  <a:solidFill>
                    <a:schemeClr val="bg1"/>
                  </a:solidFill>
                </a:ln>
                <a:solidFill>
                  <a:srgbClr val="E6E6E6"/>
                </a:solidFill>
                <a:latin typeface="Bernard MT Condensed" panose="02050806060905020404" pitchFamily="18" charset="0"/>
              </a:rPr>
              <a:t>1612 -</a:t>
            </a:r>
            <a:r>
              <a:rPr lang="en-US" altLang="en-US" sz="5000" b="1" dirty="0">
                <a:ln>
                  <a:solidFill>
                    <a:schemeClr val="bg1"/>
                  </a:solidFill>
                </a:ln>
                <a:solidFill>
                  <a:srgbClr val="C2E5A6"/>
                </a:solidFill>
                <a:latin typeface="Bernard MT Condensed" panose="02050806060905020404" pitchFamily="18" charset="0"/>
              </a:rPr>
              <a:t> </a:t>
            </a:r>
            <a:r>
              <a:rPr lang="en-US" altLang="en-US" sz="5000" b="1" u="sng" dirty="0">
                <a:ln>
                  <a:solidFill>
                    <a:schemeClr val="bg1"/>
                  </a:solidFill>
                </a:ln>
                <a:solidFill>
                  <a:srgbClr val="C2E5A6"/>
                </a:solidFill>
                <a:latin typeface="Bernard MT Condensed" panose="02050806060905020404" pitchFamily="18" charset="0"/>
              </a:rPr>
              <a:t>John Rolfe</a:t>
            </a:r>
            <a:r>
              <a:rPr lang="en-US" altLang="en-US" sz="5000" b="1" dirty="0">
                <a:ln>
                  <a:solidFill>
                    <a:schemeClr val="bg1"/>
                  </a:solidFill>
                </a:ln>
                <a:solidFill>
                  <a:srgbClr val="C2E5A6"/>
                </a:solidFill>
                <a:latin typeface="Bernard MT Condensed" panose="02050806060905020404" pitchFamily="18" charset="0"/>
              </a:rPr>
              <a:t> </a:t>
            </a:r>
            <a:r>
              <a:rPr lang="en-US" altLang="en-US" sz="5000" b="1" dirty="0">
                <a:ln>
                  <a:solidFill>
                    <a:schemeClr val="bg1"/>
                  </a:solidFill>
                </a:ln>
                <a:solidFill>
                  <a:srgbClr val="E6E6E6"/>
                </a:solidFill>
                <a:latin typeface="Bernard MT Condensed" panose="02050806060905020404" pitchFamily="18" charset="0"/>
              </a:rPr>
              <a:t>creates a smoother breed of </a:t>
            </a:r>
            <a:r>
              <a:rPr lang="en-US" altLang="en-US" sz="5000" b="1" u="sng" dirty="0">
                <a:ln>
                  <a:solidFill>
                    <a:schemeClr val="bg1"/>
                  </a:solidFill>
                </a:ln>
                <a:solidFill>
                  <a:srgbClr val="C2E5A6"/>
                </a:solidFill>
                <a:latin typeface="Bernard MT Condensed" panose="02050806060905020404" pitchFamily="18" charset="0"/>
              </a:rPr>
              <a:t>tobacco</a:t>
            </a:r>
            <a:endParaRPr lang="en-US" altLang="en-US" sz="5000" b="1" dirty="0">
              <a:ln>
                <a:solidFill>
                  <a:schemeClr val="bg1"/>
                </a:solidFill>
              </a:ln>
              <a:solidFill>
                <a:srgbClr val="E6E6E6"/>
              </a:solidFill>
              <a:latin typeface="Bernard MT Condensed" panose="02050806060905020404" pitchFamily="18" charset="0"/>
              <a:cs typeface="ヒラギノ角ゴ ProN W6" charset="0"/>
            </a:endParaRPr>
          </a:p>
          <a:p>
            <a:pPr marL="838200" indent="-838200" eaLnBrk="1" hangingPunct="1">
              <a:buSzPct val="145000"/>
              <a:buFont typeface="Gill Sans" charset="0"/>
              <a:buBlip>
                <a:blip r:embed="rId4"/>
              </a:buBlip>
            </a:pPr>
            <a:r>
              <a:rPr lang="en-US" altLang="en-US" sz="5000" b="1" dirty="0">
                <a:ln>
                  <a:solidFill>
                    <a:schemeClr val="bg1"/>
                  </a:solidFill>
                </a:ln>
                <a:solidFill>
                  <a:srgbClr val="E6E6E6"/>
                </a:solidFill>
                <a:latin typeface="Bernard MT Condensed" panose="02050806060905020404" pitchFamily="18" charset="0"/>
              </a:rPr>
              <a:t>Becomes very popular in </a:t>
            </a:r>
            <a:r>
              <a:rPr lang="en-US" altLang="en-US" sz="5000" b="1" u="sng" dirty="0">
                <a:ln>
                  <a:solidFill>
                    <a:schemeClr val="bg1"/>
                  </a:solidFill>
                </a:ln>
                <a:solidFill>
                  <a:srgbClr val="C2E5A6"/>
                </a:solidFill>
                <a:latin typeface="Bernard MT Condensed" panose="02050806060905020404" pitchFamily="18" charset="0"/>
              </a:rPr>
              <a:t>England</a:t>
            </a:r>
            <a:endParaRPr lang="en-US" altLang="en-US" sz="5000" b="1" dirty="0">
              <a:ln>
                <a:solidFill>
                  <a:schemeClr val="bg1"/>
                </a:solidFill>
              </a:ln>
              <a:solidFill>
                <a:srgbClr val="E6E6E6"/>
              </a:solidFill>
              <a:latin typeface="Bernard MT Condensed" panose="02050806060905020404" pitchFamily="18" charset="0"/>
              <a:cs typeface="ヒラギノ角ゴ ProN W6" charset="0"/>
            </a:endParaRPr>
          </a:p>
        </p:txBody>
      </p:sp>
      <p:pic>
        <p:nvPicPr>
          <p:cNvPr id="4608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747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1051520" presetClass="entr" presetSubtype="32954576" fill="hold" grpId="0" nodeType="clickEffect">
                                  <p:stCondLst>
                                    <p:cond delay="0"/>
                                  </p:stCondLst>
                                  <p:childTnLst>
                                    <p:set>
                                      <p:cBhvr>
                                        <p:cTn id="6" dur="1" fill="hold">
                                          <p:stCondLst>
                                            <p:cond delay="499"/>
                                          </p:stCondLst>
                                        </p:cTn>
                                        <p:tgtEl>
                                          <p:spTgt spid="481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1051520" presetClass="entr" presetSubtype="32954576" fill="hold" grpId="0" nodeType="clickEffect">
                                  <p:stCondLst>
                                    <p:cond delay="0"/>
                                  </p:stCondLst>
                                  <p:childTnLst>
                                    <p:set>
                                      <p:cBhvr>
                                        <p:cTn id="10" dur="1" fill="hold">
                                          <p:stCondLst>
                                            <p:cond delay="499"/>
                                          </p:stCondLst>
                                        </p:cTn>
                                        <p:tgtEl>
                                          <p:spTgt spid="481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bldLvl="5"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3"/>
          <p:cNvSpPr txBox="1">
            <a:spLocks noChangeArrowheads="1"/>
          </p:cNvSpPr>
          <p:nvPr/>
        </p:nvSpPr>
        <p:spPr bwMode="auto">
          <a:xfrm>
            <a:off x="0" y="8928100"/>
            <a:ext cx="1371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ts val="3500"/>
              </a:spcBef>
              <a:buSzPct val="171000"/>
              <a:buFont typeface="Gill Sans" charset="0"/>
              <a:buChar char="•"/>
              <a:defRPr sz="3600">
                <a:solidFill>
                  <a:schemeClr val="tx1"/>
                </a:solidFill>
                <a:latin typeface="Gill Sans" charset="0"/>
                <a:cs typeface="ヒラギノ角ゴ ProN W3" charset="0"/>
                <a:sym typeface="Gill Sans" charset="0"/>
              </a:defRPr>
            </a:lvl1pPr>
            <a:lvl2pPr marL="742950" indent="-285750" algn="l" eaLnBrk="0" hangingPunct="0">
              <a:spcBef>
                <a:spcPts val="3500"/>
              </a:spcBef>
              <a:buSzPct val="171000"/>
              <a:buFont typeface="Gill Sans" charset="0"/>
              <a:buChar char="•"/>
              <a:defRPr sz="3600">
                <a:solidFill>
                  <a:schemeClr val="tx1"/>
                </a:solidFill>
                <a:latin typeface="Gill Sans" charset="0"/>
                <a:cs typeface="ヒラギノ角ゴ ProN W3" charset="0"/>
                <a:sym typeface="Gill Sans" charset="0"/>
              </a:defRPr>
            </a:lvl2pPr>
            <a:lvl3pPr marL="1143000" indent="-228600" algn="l" eaLnBrk="0" hangingPunct="0">
              <a:spcBef>
                <a:spcPts val="3500"/>
              </a:spcBef>
              <a:buSzPct val="171000"/>
              <a:buFont typeface="Gill Sans" charset="0"/>
              <a:buChar char="•"/>
              <a:defRPr sz="3600">
                <a:solidFill>
                  <a:schemeClr val="tx1"/>
                </a:solidFill>
                <a:latin typeface="Gill Sans" charset="0"/>
                <a:cs typeface="ヒラギノ角ゴ ProN W3" charset="0"/>
                <a:sym typeface="Gill Sans" charset="0"/>
              </a:defRPr>
            </a:lvl3pPr>
            <a:lvl4pPr marL="1600200" indent="-228600" algn="l" eaLnBrk="0" hangingPunct="0">
              <a:spcBef>
                <a:spcPts val="3500"/>
              </a:spcBef>
              <a:buSzPct val="171000"/>
              <a:buFont typeface="Gill Sans" charset="0"/>
              <a:buChar char="•"/>
              <a:defRPr sz="3600">
                <a:solidFill>
                  <a:schemeClr val="tx1"/>
                </a:solidFill>
                <a:latin typeface="Gill Sans" charset="0"/>
                <a:cs typeface="ヒラギノ角ゴ ProN W3" charset="0"/>
                <a:sym typeface="Gill Sans" charset="0"/>
              </a:defRPr>
            </a:lvl4pPr>
            <a:lvl5pPr marL="2057400" indent="-228600" algn="l" eaLnBrk="0" hangingPunct="0">
              <a:spcBef>
                <a:spcPts val="3500"/>
              </a:spcBef>
              <a:buSzPct val="171000"/>
              <a:buFont typeface="Gill Sans" charset="0"/>
              <a:buChar char="•"/>
              <a:defRPr sz="3600">
                <a:solidFill>
                  <a:schemeClr val="tx1"/>
                </a:solidFill>
                <a:latin typeface="Gill Sans" charset="0"/>
                <a:cs typeface="ヒラギノ角ゴ ProN W3" charset="0"/>
                <a:sym typeface="Gill Sans" charset="0"/>
              </a:defRPr>
            </a:lvl5pPr>
            <a:lvl6pPr marL="2514600" indent="-228600" eaLnBrk="0" fontAlgn="base" hangingPunct="0">
              <a:spcBef>
                <a:spcPts val="3500"/>
              </a:spcBef>
              <a:spcAft>
                <a:spcPct val="0"/>
              </a:spcAft>
              <a:buSzPct val="171000"/>
              <a:buFont typeface="Gill Sans" charset="0"/>
              <a:buChar char="•"/>
              <a:defRPr sz="3600">
                <a:solidFill>
                  <a:schemeClr val="tx1"/>
                </a:solidFill>
                <a:latin typeface="Gill Sans" charset="0"/>
                <a:cs typeface="ヒラギノ角ゴ ProN W3" charset="0"/>
                <a:sym typeface="Gill Sans" charset="0"/>
              </a:defRPr>
            </a:lvl6pPr>
            <a:lvl7pPr marL="2971800" indent="-228600" eaLnBrk="0" fontAlgn="base" hangingPunct="0">
              <a:spcBef>
                <a:spcPts val="3500"/>
              </a:spcBef>
              <a:spcAft>
                <a:spcPct val="0"/>
              </a:spcAft>
              <a:buSzPct val="171000"/>
              <a:buFont typeface="Gill Sans" charset="0"/>
              <a:buChar char="•"/>
              <a:defRPr sz="3600">
                <a:solidFill>
                  <a:schemeClr val="tx1"/>
                </a:solidFill>
                <a:latin typeface="Gill Sans" charset="0"/>
                <a:cs typeface="ヒラギノ角ゴ ProN W3" charset="0"/>
                <a:sym typeface="Gill Sans" charset="0"/>
              </a:defRPr>
            </a:lvl7pPr>
            <a:lvl8pPr marL="3429000" indent="-228600" eaLnBrk="0" fontAlgn="base" hangingPunct="0">
              <a:spcBef>
                <a:spcPts val="3500"/>
              </a:spcBef>
              <a:spcAft>
                <a:spcPct val="0"/>
              </a:spcAft>
              <a:buSzPct val="171000"/>
              <a:buFont typeface="Gill Sans" charset="0"/>
              <a:buChar char="•"/>
              <a:defRPr sz="3600">
                <a:solidFill>
                  <a:schemeClr val="tx1"/>
                </a:solidFill>
                <a:latin typeface="Gill Sans" charset="0"/>
                <a:cs typeface="ヒラギノ角ゴ ProN W3" charset="0"/>
                <a:sym typeface="Gill Sans" charset="0"/>
              </a:defRPr>
            </a:lvl8pPr>
            <a:lvl9pPr marL="3886200" indent="-228600" eaLnBrk="0" fontAlgn="base" hangingPunct="0">
              <a:spcBef>
                <a:spcPts val="3500"/>
              </a:spcBef>
              <a:spcAft>
                <a:spcPct val="0"/>
              </a:spcAft>
              <a:buSzPct val="171000"/>
              <a:buFont typeface="Gill Sans" charset="0"/>
              <a:buChar char="•"/>
              <a:defRPr sz="3600">
                <a:solidFill>
                  <a:schemeClr val="tx1"/>
                </a:solidFill>
                <a:latin typeface="Gill Sans" charset="0"/>
                <a:cs typeface="ヒラギノ角ゴ ProN W3" charset="0"/>
                <a:sym typeface="Gill Sans" charset="0"/>
              </a:defRPr>
            </a:lvl9pPr>
          </a:lstStyle>
          <a:p>
            <a:pPr algn="ctr" eaLnBrk="1" hangingPunct="1">
              <a:spcBef>
                <a:spcPct val="0"/>
              </a:spcBef>
              <a:buSzTx/>
              <a:buFontTx/>
              <a:buNone/>
            </a:pPr>
            <a:r>
              <a:rPr lang="en-US" altLang="en-US" sz="800">
                <a:solidFill>
                  <a:schemeClr val="bg1"/>
                </a:solidFill>
              </a:rPr>
              <a:t>lukerosa@gmail.com</a:t>
            </a:r>
          </a:p>
        </p:txBody>
      </p:sp>
      <p:grpSp>
        <p:nvGrpSpPr>
          <p:cNvPr id="28675" name="Group 12"/>
          <p:cNvGrpSpPr>
            <a:grpSpLocks/>
          </p:cNvGrpSpPr>
          <p:nvPr/>
        </p:nvGrpSpPr>
        <p:grpSpPr bwMode="auto">
          <a:xfrm>
            <a:off x="0" y="0"/>
            <a:ext cx="16243300" cy="9088438"/>
            <a:chOff x="12700" y="0"/>
            <a:chExt cx="16243300" cy="9088438"/>
          </a:xfrm>
        </p:grpSpPr>
        <p:grpSp>
          <p:nvGrpSpPr>
            <p:cNvPr id="28678" name="Group 11"/>
            <p:cNvGrpSpPr>
              <a:grpSpLocks/>
            </p:cNvGrpSpPr>
            <p:nvPr/>
          </p:nvGrpSpPr>
          <p:grpSpPr bwMode="auto">
            <a:xfrm>
              <a:off x="12700" y="0"/>
              <a:ext cx="16243300" cy="9088438"/>
              <a:chOff x="12700" y="0"/>
              <a:chExt cx="16243300" cy="9088438"/>
            </a:xfrm>
          </p:grpSpPr>
          <p:pic>
            <p:nvPicPr>
              <p:cNvPr id="28680" name="Picture 1"/>
              <p:cNvPicPr>
                <a:picLocks noChangeAspect="1" noChangeArrowheads="1"/>
              </p:cNvPicPr>
              <p:nvPr/>
            </p:nvPicPr>
            <p:blipFill>
              <a:blip r:embed="rId2">
                <a:extLst>
                  <a:ext uri="{28A0092B-C50C-407E-A947-70E740481C1C}">
                    <a14:useLocalDpi xmlns:a14="http://schemas.microsoft.com/office/drawing/2010/main" val="0"/>
                  </a:ext>
                </a:extLst>
              </a:blip>
              <a:srcRect l="926" r="899" b="981"/>
              <a:stretch>
                <a:fillRect/>
              </a:stretch>
            </p:blipFill>
            <p:spPr bwMode="auto">
              <a:xfrm>
                <a:off x="12700" y="20638"/>
                <a:ext cx="16230600" cy="904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68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888" y="8466138"/>
                <a:ext cx="66802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682"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21687" y="0"/>
                <a:ext cx="783431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pic>
          <p:nvPicPr>
            <p:cNvPr id="2867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16100" y="0"/>
              <a:ext cx="1739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pic>
        <p:nvPicPr>
          <p:cNvPr id="2867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38100"/>
            <a:ext cx="766763"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9704" name="Rectangle 8"/>
          <p:cNvSpPr>
            <a:spLocks/>
          </p:cNvSpPr>
          <p:nvPr/>
        </p:nvSpPr>
        <p:spPr bwMode="auto">
          <a:xfrm>
            <a:off x="6451600" y="971550"/>
            <a:ext cx="9804400" cy="1924050"/>
          </a:xfrm>
          <a:prstGeom prst="rect">
            <a:avLst/>
          </a:prstGeom>
          <a:noFill/>
          <a:ln w="12700" cap="flat">
            <a:noFill/>
            <a:miter lim="800000"/>
            <a:headEnd type="none" w="med" len="med"/>
            <a:tailEnd type="none" w="med" len="med"/>
          </a:ln>
        </p:spPr>
        <p:txBody>
          <a:bodyPr lIns="0" tIns="0" rIns="0" bIns="0" anchor="ctr"/>
          <a:lstStyle/>
          <a:p>
            <a:pPr algn="l">
              <a:lnSpc>
                <a:spcPct val="130000"/>
              </a:lnSpc>
              <a:defRPr/>
            </a:pPr>
            <a:r>
              <a:rPr lang="en-US" sz="4000" b="1" dirty="0">
                <a:solidFill>
                  <a:srgbClr val="0E002D"/>
                </a:solidFill>
                <a:effectLst>
                  <a:outerShdw blurRad="38100" dist="38100" dir="2700000" algn="tl">
                    <a:srgbClr val="FFFFFF"/>
                  </a:outerShdw>
                </a:effectLst>
                <a:ea typeface="Gill Sans" charset="0"/>
                <a:cs typeface="Gill Sans" charset="0"/>
              </a:rPr>
              <a:t>What kind of jobs do you think would be important for starting a new colony?</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nps.gov/colo/images/200801251616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7747000" cy="1676400"/>
          </a:xfrm>
          <a:prstGeom prst="rect">
            <a:avLst/>
          </a:prstGeom>
          <a:noFill/>
          <a:ln w="25400">
            <a:noFill/>
            <a:miter lim="800000"/>
            <a:headEnd/>
            <a:tailEnd/>
          </a:ln>
          <a:effectLst>
            <a:glow rad="101600">
              <a:schemeClr val="tx2">
                <a:alpha val="60000"/>
              </a:schemeClr>
            </a:glow>
          </a:effectLst>
        </p:spPr>
      </p:pic>
      <p:sp>
        <p:nvSpPr>
          <p:cNvPr id="4" name="Rectangle 3"/>
          <p:cNvSpPr txBox="1">
            <a:spLocks noChangeArrowheads="1"/>
          </p:cNvSpPr>
          <p:nvPr/>
        </p:nvSpPr>
        <p:spPr>
          <a:xfrm>
            <a:off x="203200" y="1752600"/>
            <a:ext cx="6400800" cy="6946900"/>
          </a:xfrm>
          <a:prstGeom prst="rect">
            <a:avLst/>
          </a:prstGeom>
          <a:ln/>
        </p:spPr>
        <p:txBody>
          <a:bodyPr/>
          <a:lstStyle/>
          <a:p>
            <a:pPr marL="838200" indent="-838200" algn="l">
              <a:spcBef>
                <a:spcPts val="3500"/>
              </a:spcBef>
              <a:buSzPct val="145000"/>
              <a:buFont typeface="Gill Sans" charset="0"/>
              <a:buBlip>
                <a:blip r:embed="rId5"/>
              </a:buBlip>
              <a:defRPr/>
            </a:pPr>
            <a:r>
              <a:rPr lang="en-US" sz="4800" b="1" kern="0" dirty="0">
                <a:ln>
                  <a:solidFill>
                    <a:sysClr val="windowText" lastClr="000000"/>
                  </a:solidFill>
                </a:ln>
                <a:solidFill>
                  <a:schemeClr val="tx1"/>
                </a:solidFill>
                <a:effectLst>
                  <a:outerShdw blurRad="50800" dist="38100" dir="2700000" algn="tl" rotWithShape="0">
                    <a:prstClr val="black">
                      <a:alpha val="40000"/>
                    </a:prstClr>
                  </a:outerShdw>
                </a:effectLst>
                <a:latin typeface="Bernard MT Condensed" panose="02050806060905020404" pitchFamily="18" charset="0"/>
                <a:cs typeface="+mn-cs"/>
              </a:rPr>
              <a:t>Tobacco becomes </a:t>
            </a:r>
            <a:r>
              <a:rPr lang="en-US" sz="4800" b="1" u="sng" kern="0" dirty="0">
                <a:ln>
                  <a:solidFill>
                    <a:sysClr val="windowText" lastClr="000000"/>
                  </a:solidFill>
                </a:ln>
                <a:solidFill>
                  <a:schemeClr val="tx1"/>
                </a:solidFill>
                <a:effectLst>
                  <a:outerShdw blurRad="50800" dist="38100" dir="2700000" algn="tl" rotWithShape="0">
                    <a:prstClr val="black">
                      <a:alpha val="40000"/>
                    </a:prstClr>
                  </a:outerShdw>
                </a:effectLst>
                <a:latin typeface="Bernard MT Condensed" panose="02050806060905020404" pitchFamily="18" charset="0"/>
                <a:cs typeface="+mn-cs"/>
              </a:rPr>
              <a:t>a cash crop </a:t>
            </a:r>
            <a:r>
              <a:rPr lang="en-US" sz="4800" b="1" kern="0" dirty="0">
                <a:ln>
                  <a:solidFill>
                    <a:sysClr val="windowText" lastClr="000000"/>
                  </a:solidFill>
                </a:ln>
                <a:solidFill>
                  <a:schemeClr val="tx1"/>
                </a:solidFill>
                <a:effectLst>
                  <a:outerShdw blurRad="50800" dist="38100" dir="2700000" algn="tl" rotWithShape="0">
                    <a:prstClr val="black">
                      <a:alpha val="40000"/>
                    </a:prstClr>
                  </a:outerShdw>
                </a:effectLst>
                <a:latin typeface="Bernard MT Condensed" panose="02050806060905020404" pitchFamily="18" charset="0"/>
                <a:cs typeface="+mn-cs"/>
              </a:rPr>
              <a:t>colonists can sell</a:t>
            </a:r>
          </a:p>
          <a:p>
            <a:pPr marL="838200" indent="-838200" algn="l">
              <a:spcBef>
                <a:spcPts val="3500"/>
              </a:spcBef>
              <a:buSzPct val="145000"/>
              <a:buFont typeface="Gill Sans" charset="0"/>
              <a:buBlip>
                <a:blip r:embed="rId5"/>
              </a:buBlip>
              <a:defRPr/>
            </a:pPr>
            <a:r>
              <a:rPr lang="en-US" sz="4800" b="1" kern="0" dirty="0">
                <a:ln>
                  <a:solidFill>
                    <a:sysClr val="windowText" lastClr="000000"/>
                  </a:solidFill>
                </a:ln>
                <a:solidFill>
                  <a:schemeClr val="tx1"/>
                </a:solidFill>
                <a:effectLst>
                  <a:outerShdw blurRad="50800" dist="38100" dir="2700000" algn="tl" rotWithShape="0">
                    <a:prstClr val="black">
                      <a:alpha val="40000"/>
                    </a:prstClr>
                  </a:outerShdw>
                </a:effectLst>
                <a:latin typeface="Bernard MT Condensed" panose="02050806060905020404" pitchFamily="18" charset="0"/>
                <a:cs typeface="+mn-cs"/>
              </a:rPr>
              <a:t>John Rolfe marries Pocahontas which helps bring peace to English &amp; Native Americans</a:t>
            </a:r>
            <a:endParaRPr lang="en-US" sz="4800" b="1" kern="0" dirty="0">
              <a:ln>
                <a:solidFill>
                  <a:sysClr val="windowText" lastClr="000000"/>
                </a:solidFill>
              </a:ln>
              <a:solidFill>
                <a:schemeClr val="tx1"/>
              </a:solidFill>
              <a:effectLst>
                <a:outerShdw blurRad="50800" dist="38100" dir="2700000" algn="tl" rotWithShape="0">
                  <a:prstClr val="black">
                    <a:alpha val="40000"/>
                  </a:prstClr>
                </a:outerShdw>
              </a:effectLst>
              <a:latin typeface="Bernard MT Condensed" panose="02050806060905020404" pitchFamily="18" charset="0"/>
              <a:ea typeface="ヒラギノ角ゴ ProN W6" charset="0"/>
              <a:cs typeface="ヒラギノ角ゴ ProN W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1051520" presetClass="entr" presetSubtype="32954576"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1051520" presetClass="entr" presetSubtype="32954576" fill="hold" grpId="0" nodeType="clickEffect">
                                  <p:stCondLst>
                                    <p:cond delay="0"/>
                                  </p:stCondLst>
                                  <p:childTnLst>
                                    <p:set>
                                      <p:cBhvr>
                                        <p:cTn id="10"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nps.gov/colo/images/200801251544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p:cNvSpPr>
            <a:spLocks/>
          </p:cNvSpPr>
          <p:nvPr/>
        </p:nvSpPr>
        <p:spPr bwMode="auto">
          <a:xfrm>
            <a:off x="279400" y="2590800"/>
            <a:ext cx="9220200" cy="6172200"/>
          </a:xfrm>
          <a:prstGeom prst="rect">
            <a:avLst/>
          </a:prstGeom>
          <a:noFill/>
          <a:ln w="12700" cap="flat">
            <a:noFill/>
            <a:miter lim="800000"/>
            <a:headEnd type="none" w="med" len="med"/>
            <a:tailEnd type="none" w="med" len="med"/>
          </a:ln>
        </p:spPr>
        <p:txBody>
          <a:bodyPr lIns="0" tIns="0" rIns="0" bIns="0" anchor="ctr"/>
          <a:lstStyle/>
          <a:p>
            <a:pPr marL="762000" indent="-762000" algn="l">
              <a:spcBef>
                <a:spcPts val="2000"/>
              </a:spcBef>
              <a:buSzPct val="139000"/>
              <a:buFontTx/>
              <a:buBlip>
                <a:blip r:embed="rId4"/>
              </a:buBlip>
              <a:defRPr/>
            </a:pPr>
            <a:r>
              <a:rPr lang="en-US" sz="5400" b="1" dirty="0">
                <a:ln>
                  <a:solidFill>
                    <a:sysClr val="windowText" lastClr="000000"/>
                  </a:solidFill>
                </a:ln>
                <a:solidFill>
                  <a:schemeClr val="tx1"/>
                </a:solidFill>
                <a:effectLst>
                  <a:outerShdw blurRad="38100" dist="38100" dir="2700000" algn="tl">
                    <a:srgbClr val="000000">
                      <a:alpha val="43137"/>
                    </a:srgbClr>
                  </a:outerShdw>
                </a:effectLst>
                <a:latin typeface="Bernard MT Condensed" panose="02050806060905020404" pitchFamily="18" charset="0"/>
                <a:ea typeface="Gill Sans" charset="0"/>
                <a:cs typeface="Gill Sans" charset="0"/>
              </a:rPr>
              <a:t>Growing tobacco is very labor-intensive &amp; more colonists are needed to work</a:t>
            </a:r>
          </a:p>
          <a:p>
            <a:pPr marL="762000" indent="-762000" algn="l">
              <a:spcBef>
                <a:spcPts val="2000"/>
              </a:spcBef>
              <a:buSzPct val="139000"/>
              <a:buFontTx/>
              <a:buBlip>
                <a:blip r:embed="rId4"/>
              </a:buBlip>
              <a:defRPr/>
            </a:pPr>
            <a:r>
              <a:rPr lang="en-US" sz="5400" b="1" u="sng" dirty="0">
                <a:ln>
                  <a:solidFill>
                    <a:sysClr val="windowText" lastClr="000000"/>
                  </a:solidFill>
                </a:ln>
                <a:solidFill>
                  <a:srgbClr val="FF1215"/>
                </a:solidFill>
                <a:effectLst>
                  <a:outerShdw blurRad="38100" dist="38100" dir="2700000" algn="tl">
                    <a:srgbClr val="000000">
                      <a:alpha val="43137"/>
                    </a:srgbClr>
                  </a:outerShdw>
                </a:effectLst>
                <a:latin typeface="Bernard MT Condensed" panose="02050806060905020404" pitchFamily="18" charset="0"/>
                <a:ea typeface="Gill Sans" charset="0"/>
                <a:cs typeface="Gill Sans" charset="0"/>
              </a:rPr>
              <a:t>Indentured Servants</a:t>
            </a:r>
            <a:r>
              <a:rPr lang="en-US" sz="5400" b="1" dirty="0">
                <a:ln>
                  <a:solidFill>
                    <a:sysClr val="windowText" lastClr="000000"/>
                  </a:solidFill>
                </a:ln>
                <a:solidFill>
                  <a:schemeClr val="tx1"/>
                </a:solidFill>
                <a:effectLst>
                  <a:outerShdw blurRad="38100" dist="38100" dir="2700000" algn="tl">
                    <a:srgbClr val="000000">
                      <a:alpha val="43137"/>
                    </a:srgbClr>
                  </a:outerShdw>
                </a:effectLst>
                <a:latin typeface="Bernard MT Condensed" panose="02050806060905020404" pitchFamily="18" charset="0"/>
                <a:ea typeface="Gill Sans" charset="0"/>
                <a:cs typeface="Gill Sans" charset="0"/>
              </a:rPr>
              <a:t> arrive - poor English who agree to work for a number of years in return for their passage</a:t>
            </a:r>
          </a:p>
        </p:txBody>
      </p:sp>
      <p:pic>
        <p:nvPicPr>
          <p:cNvPr id="49157" name="Picture 5"/>
          <p:cNvPicPr>
            <a:picLocks noChangeAspect="1"/>
          </p:cNvPicPr>
          <p:nvPr/>
        </p:nvPicPr>
        <p:blipFill>
          <a:blip r:embed="rId5"/>
          <a:srcRect/>
          <a:stretch>
            <a:fillRect/>
          </a:stretch>
        </p:blipFill>
        <p:spPr bwMode="auto">
          <a:xfrm>
            <a:off x="3963988" y="0"/>
            <a:ext cx="12393612" cy="1676400"/>
          </a:xfrm>
          <a:prstGeom prst="rect">
            <a:avLst/>
          </a:prstGeom>
          <a:noFill/>
          <a:ln w="25400">
            <a:noFill/>
            <a:miter lim="800000"/>
            <a:headEnd/>
            <a:tailEnd/>
          </a:ln>
          <a:effectLst>
            <a:outerShdw blurRad="50800" dist="38100" dir="5400000" algn="t" rotWithShape="0">
              <a:prstClr val="black">
                <a:alpha val="4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a:extLst>
              <a:ext uri="{28A0092B-C50C-407E-A947-70E740481C1C}">
                <a14:useLocalDpi xmlns:a14="http://schemas.microsoft.com/office/drawing/2010/main" val="0"/>
              </a:ext>
            </a:extLst>
          </a:blip>
          <a:srcRect l="4672"/>
          <a:stretch>
            <a:fillRect/>
          </a:stretch>
        </p:blipFill>
        <p:spPr bwMode="auto">
          <a:xfrm>
            <a:off x="0" y="0"/>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0179" name="Rectangle 3"/>
          <p:cNvSpPr>
            <a:spLocks/>
          </p:cNvSpPr>
          <p:nvPr/>
        </p:nvSpPr>
        <p:spPr bwMode="auto">
          <a:xfrm>
            <a:off x="379413" y="2057400"/>
            <a:ext cx="6605587" cy="6553200"/>
          </a:xfrm>
          <a:prstGeom prst="rect">
            <a:avLst/>
          </a:prstGeom>
          <a:noFill/>
          <a:ln w="12700" cap="flat">
            <a:noFill/>
            <a:miter lim="800000"/>
            <a:headEnd type="none" w="med" len="med"/>
            <a:tailEnd type="none" w="med" len="med"/>
          </a:ln>
        </p:spPr>
        <p:txBody>
          <a:bodyPr lIns="0" tIns="0" rIns="0" bIns="0" anchor="ctr"/>
          <a:lstStyle/>
          <a:p>
            <a:pPr marL="939800" indent="-939800" algn="l">
              <a:spcAft>
                <a:spcPts val="4200"/>
              </a:spcAft>
              <a:buSzPct val="141000"/>
              <a:buFontTx/>
              <a:buBlip>
                <a:blip r:embed="rId4"/>
              </a:buBlip>
              <a:defRPr/>
            </a:pPr>
            <a:r>
              <a:rPr lang="en-US" sz="5400" b="1" dirty="0">
                <a:solidFill>
                  <a:srgbClr val="002060"/>
                </a:solidFill>
                <a:effectLst>
                  <a:glow rad="101600">
                    <a:schemeClr val="accent1">
                      <a:satMod val="175000"/>
                      <a:alpha val="40000"/>
                    </a:schemeClr>
                  </a:glow>
                  <a:outerShdw blurRad="38100" dist="38100" dir="2700000" algn="tl">
                    <a:srgbClr val="FFFFFF"/>
                  </a:outerShdw>
                </a:effectLst>
                <a:latin typeface="Bernard MT Condensed" panose="02050806060905020404" pitchFamily="18" charset="0"/>
                <a:ea typeface="Old newspaper font" charset="0"/>
                <a:cs typeface="Old newspaper font" charset="0"/>
                <a:sym typeface="Old newspaper font" charset="0"/>
              </a:rPr>
              <a:t>Eventually even more labor is needed to keep up with demand</a:t>
            </a:r>
          </a:p>
          <a:p>
            <a:pPr marL="939800" indent="-939800" algn="l">
              <a:spcAft>
                <a:spcPts val="4200"/>
              </a:spcAft>
              <a:buSzPct val="141000"/>
              <a:buFontTx/>
              <a:buBlip>
                <a:blip r:embed="rId4"/>
              </a:buBlip>
              <a:defRPr/>
            </a:pPr>
            <a:r>
              <a:rPr lang="en-US" sz="5400" b="1" dirty="0">
                <a:solidFill>
                  <a:srgbClr val="002060"/>
                </a:solidFill>
                <a:effectLst>
                  <a:glow rad="101600">
                    <a:schemeClr val="accent1">
                      <a:satMod val="175000"/>
                      <a:alpha val="40000"/>
                    </a:schemeClr>
                  </a:glow>
                  <a:outerShdw blurRad="38100" dist="38100" dir="2700000" algn="tl">
                    <a:srgbClr val="FFFFFF"/>
                  </a:outerShdw>
                </a:effectLst>
                <a:latin typeface="Bernard MT Condensed" panose="02050806060905020404" pitchFamily="18" charset="0"/>
                <a:ea typeface="Old newspaper font" charset="0"/>
                <a:cs typeface="Old newspaper font" charset="0"/>
                <a:sym typeface="Old newspaper font" charset="0"/>
              </a:rPr>
              <a:t>First Africans brought to Jamestown in 1619 &amp; institution of slavery begins</a:t>
            </a:r>
          </a:p>
        </p:txBody>
      </p:sp>
      <p:pic>
        <p:nvPicPr>
          <p:cNvPr id="49156" name="Picture 5"/>
          <p:cNvPicPr>
            <a:picLocks noChangeAspect="1"/>
          </p:cNvPicPr>
          <p:nvPr/>
        </p:nvPicPr>
        <p:blipFill>
          <a:blip r:embed="rId5">
            <a:extLst>
              <a:ext uri="{28A0092B-C50C-407E-A947-70E740481C1C}">
                <a14:useLocalDpi xmlns:a14="http://schemas.microsoft.com/office/drawing/2010/main" val="0"/>
              </a:ext>
            </a:extLst>
          </a:blip>
          <a:srcRect b="-2971"/>
          <a:stretch>
            <a:fillRect/>
          </a:stretch>
        </p:blipFill>
        <p:spPr bwMode="auto">
          <a:xfrm>
            <a:off x="0" y="60960"/>
            <a:ext cx="579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1052672" presetClass="entr" presetSubtype="33239080" fill="hold" grpId="0" nodeType="clickEffect">
                                  <p:stCondLst>
                                    <p:cond delay="0"/>
                                  </p:stCondLst>
                                  <p:iterate type="lt">
                                    <p:tmAbs val="75"/>
                                  </p:iterate>
                                  <p:childTnLst>
                                    <p:set>
                                      <p:cBhvr>
                                        <p:cTn id="6" dur="1" fill="hold">
                                          <p:stCondLst>
                                            <p:cond delay="74"/>
                                          </p:stCondLst>
                                        </p:cTn>
                                        <p:tgtEl>
                                          <p:spTgt spid="501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1052672" presetClass="entr" presetSubtype="33239080" fill="hold" grpId="0" nodeType="clickEffect">
                                  <p:stCondLst>
                                    <p:cond delay="0"/>
                                  </p:stCondLst>
                                  <p:iterate type="lt">
                                    <p:tmAbs val="75"/>
                                  </p:iterate>
                                  <p:childTnLst>
                                    <p:set>
                                      <p:cBhvr>
                                        <p:cTn id="10" dur="1" fill="hold">
                                          <p:stCondLst>
                                            <p:cond delay="74"/>
                                          </p:stCondLst>
                                        </p:cTn>
                                        <p:tgtEl>
                                          <p:spTgt spid="501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6050"/>
            <a:ext cx="16256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5" name="Rectangle 3"/>
          <p:cNvSpPr txBox="1">
            <a:spLocks noChangeArrowheads="1"/>
          </p:cNvSpPr>
          <p:nvPr/>
        </p:nvSpPr>
        <p:spPr>
          <a:xfrm>
            <a:off x="203200" y="1752600"/>
            <a:ext cx="6192838" cy="6946900"/>
          </a:xfrm>
          <a:prstGeom prst="rect">
            <a:avLst/>
          </a:prstGeom>
          <a:ln/>
        </p:spPr>
        <p:txBody>
          <a:bodyPr/>
          <a:lstStyle/>
          <a:p>
            <a:pPr marL="838200" indent="-838200" algn="l">
              <a:spcBef>
                <a:spcPts val="3500"/>
              </a:spcBef>
              <a:buSzPct val="145000"/>
              <a:buFont typeface="Gill Sans" charset="0"/>
              <a:buBlip>
                <a:blip r:embed="rId4"/>
              </a:buBlip>
              <a:defRPr/>
            </a:pPr>
            <a:r>
              <a:rPr lang="en-US" sz="4600" b="1" kern="0" dirty="0">
                <a:ln>
                  <a:solidFill>
                    <a:sysClr val="windowText" lastClr="000000"/>
                  </a:solidFill>
                </a:ln>
                <a:solidFill>
                  <a:schemeClr val="tx1"/>
                </a:solidFill>
                <a:effectLst>
                  <a:outerShdw blurRad="50800" dist="38100" dir="2700000" algn="tl" rotWithShape="0">
                    <a:prstClr val="black">
                      <a:alpha val="40000"/>
                    </a:prstClr>
                  </a:outerShdw>
                </a:effectLst>
                <a:latin typeface="Bernard MT Condensed" panose="02050806060905020404" pitchFamily="18" charset="0"/>
                <a:cs typeface="+mn-cs"/>
              </a:rPr>
              <a:t>Established in 1619 so colonists could make their own laws</a:t>
            </a:r>
          </a:p>
          <a:p>
            <a:pPr marL="838200" indent="-838200" algn="l">
              <a:spcBef>
                <a:spcPts val="3500"/>
              </a:spcBef>
              <a:buSzPct val="145000"/>
              <a:buFont typeface="Gill Sans" charset="0"/>
              <a:buBlip>
                <a:blip r:embed="rId4"/>
              </a:buBlip>
              <a:defRPr/>
            </a:pPr>
            <a:r>
              <a:rPr lang="en-US" sz="4600" b="1" kern="0" dirty="0">
                <a:ln>
                  <a:solidFill>
                    <a:sysClr val="windowText" lastClr="000000"/>
                  </a:solidFill>
                </a:ln>
                <a:solidFill>
                  <a:schemeClr val="tx1"/>
                </a:solidFill>
                <a:effectLst>
                  <a:outerShdw blurRad="50800" dist="38100" dir="2700000" algn="tl" rotWithShape="0">
                    <a:prstClr val="black">
                      <a:alpha val="40000"/>
                    </a:prstClr>
                  </a:outerShdw>
                </a:effectLst>
                <a:latin typeface="Bernard MT Condensed" panose="02050806060905020404" pitchFamily="18" charset="0"/>
                <a:cs typeface="+mn-cs"/>
              </a:rPr>
              <a:t>Becomes the first representative government in America</a:t>
            </a:r>
            <a:endParaRPr lang="en-US" sz="4600" b="1" kern="0" dirty="0">
              <a:ln>
                <a:solidFill>
                  <a:sysClr val="windowText" lastClr="000000"/>
                </a:solidFill>
              </a:ln>
              <a:solidFill>
                <a:schemeClr val="tx1"/>
              </a:solidFill>
              <a:effectLst>
                <a:outerShdw blurRad="50800" dist="38100" dir="2700000" algn="tl" rotWithShape="0">
                  <a:prstClr val="black">
                    <a:alpha val="40000"/>
                  </a:prstClr>
                </a:outerShdw>
              </a:effectLst>
              <a:latin typeface="Bernard MT Condensed" panose="02050806060905020404" pitchFamily="18" charset="0"/>
              <a:ea typeface="ヒラギノ角ゴ ProN W6" charset="0"/>
              <a:cs typeface="ヒラギノ角ゴ ProN W6" charset="0"/>
            </a:endParaRPr>
          </a:p>
        </p:txBody>
      </p:sp>
      <p:pic>
        <p:nvPicPr>
          <p:cNvPr id="50180" name="Picture 5" descr="http://www.nps.gov/colo/images/200712091535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6038" y="1447800"/>
            <a:ext cx="9656762"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6"/>
          <p:cNvSpPr txBox="1">
            <a:spLocks noChangeArrowheads="1"/>
          </p:cNvSpPr>
          <p:nvPr/>
        </p:nvSpPr>
        <p:spPr bwMode="auto">
          <a:xfrm>
            <a:off x="14884400" y="8928100"/>
            <a:ext cx="1371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ts val="3500"/>
              </a:spcBef>
              <a:buSzPct val="171000"/>
              <a:buFont typeface="Gill Sans" charset="0"/>
              <a:buChar char="•"/>
              <a:defRPr sz="3600">
                <a:solidFill>
                  <a:schemeClr val="tx1"/>
                </a:solidFill>
                <a:latin typeface="Gill Sans" charset="0"/>
                <a:cs typeface="ヒラギノ角ゴ ProN W3" charset="0"/>
                <a:sym typeface="Gill Sans" charset="0"/>
              </a:defRPr>
            </a:lvl1pPr>
            <a:lvl2pPr marL="742950" indent="-285750" algn="l" eaLnBrk="0" hangingPunct="0">
              <a:spcBef>
                <a:spcPts val="3500"/>
              </a:spcBef>
              <a:buSzPct val="171000"/>
              <a:buFont typeface="Gill Sans" charset="0"/>
              <a:buChar char="•"/>
              <a:defRPr sz="3600">
                <a:solidFill>
                  <a:schemeClr val="tx1"/>
                </a:solidFill>
                <a:latin typeface="Gill Sans" charset="0"/>
                <a:cs typeface="ヒラギノ角ゴ ProN W3" charset="0"/>
                <a:sym typeface="Gill Sans" charset="0"/>
              </a:defRPr>
            </a:lvl2pPr>
            <a:lvl3pPr marL="1143000" indent="-228600" algn="l" eaLnBrk="0" hangingPunct="0">
              <a:spcBef>
                <a:spcPts val="3500"/>
              </a:spcBef>
              <a:buSzPct val="171000"/>
              <a:buFont typeface="Gill Sans" charset="0"/>
              <a:buChar char="•"/>
              <a:defRPr sz="3600">
                <a:solidFill>
                  <a:schemeClr val="tx1"/>
                </a:solidFill>
                <a:latin typeface="Gill Sans" charset="0"/>
                <a:cs typeface="ヒラギノ角ゴ ProN W3" charset="0"/>
                <a:sym typeface="Gill Sans" charset="0"/>
              </a:defRPr>
            </a:lvl3pPr>
            <a:lvl4pPr marL="1600200" indent="-228600" algn="l" eaLnBrk="0" hangingPunct="0">
              <a:spcBef>
                <a:spcPts val="3500"/>
              </a:spcBef>
              <a:buSzPct val="171000"/>
              <a:buFont typeface="Gill Sans" charset="0"/>
              <a:buChar char="•"/>
              <a:defRPr sz="3600">
                <a:solidFill>
                  <a:schemeClr val="tx1"/>
                </a:solidFill>
                <a:latin typeface="Gill Sans" charset="0"/>
                <a:cs typeface="ヒラギノ角ゴ ProN W3" charset="0"/>
                <a:sym typeface="Gill Sans" charset="0"/>
              </a:defRPr>
            </a:lvl4pPr>
            <a:lvl5pPr marL="2057400" indent="-228600" algn="l" eaLnBrk="0" hangingPunct="0">
              <a:spcBef>
                <a:spcPts val="3500"/>
              </a:spcBef>
              <a:buSzPct val="171000"/>
              <a:buFont typeface="Gill Sans" charset="0"/>
              <a:buChar char="•"/>
              <a:defRPr sz="3600">
                <a:solidFill>
                  <a:schemeClr val="tx1"/>
                </a:solidFill>
                <a:latin typeface="Gill Sans" charset="0"/>
                <a:cs typeface="ヒラギノ角ゴ ProN W3" charset="0"/>
                <a:sym typeface="Gill Sans" charset="0"/>
              </a:defRPr>
            </a:lvl5pPr>
            <a:lvl6pPr marL="2514600" indent="-228600" eaLnBrk="0" fontAlgn="base" hangingPunct="0">
              <a:spcBef>
                <a:spcPts val="3500"/>
              </a:spcBef>
              <a:spcAft>
                <a:spcPct val="0"/>
              </a:spcAft>
              <a:buSzPct val="171000"/>
              <a:buFont typeface="Gill Sans" charset="0"/>
              <a:buChar char="•"/>
              <a:defRPr sz="3600">
                <a:solidFill>
                  <a:schemeClr val="tx1"/>
                </a:solidFill>
                <a:latin typeface="Gill Sans" charset="0"/>
                <a:cs typeface="ヒラギノ角ゴ ProN W3" charset="0"/>
                <a:sym typeface="Gill Sans" charset="0"/>
              </a:defRPr>
            </a:lvl6pPr>
            <a:lvl7pPr marL="2971800" indent="-228600" eaLnBrk="0" fontAlgn="base" hangingPunct="0">
              <a:spcBef>
                <a:spcPts val="3500"/>
              </a:spcBef>
              <a:spcAft>
                <a:spcPct val="0"/>
              </a:spcAft>
              <a:buSzPct val="171000"/>
              <a:buFont typeface="Gill Sans" charset="0"/>
              <a:buChar char="•"/>
              <a:defRPr sz="3600">
                <a:solidFill>
                  <a:schemeClr val="tx1"/>
                </a:solidFill>
                <a:latin typeface="Gill Sans" charset="0"/>
                <a:cs typeface="ヒラギノ角ゴ ProN W3" charset="0"/>
                <a:sym typeface="Gill Sans" charset="0"/>
              </a:defRPr>
            </a:lvl7pPr>
            <a:lvl8pPr marL="3429000" indent="-228600" eaLnBrk="0" fontAlgn="base" hangingPunct="0">
              <a:spcBef>
                <a:spcPts val="3500"/>
              </a:spcBef>
              <a:spcAft>
                <a:spcPct val="0"/>
              </a:spcAft>
              <a:buSzPct val="171000"/>
              <a:buFont typeface="Gill Sans" charset="0"/>
              <a:buChar char="•"/>
              <a:defRPr sz="3600">
                <a:solidFill>
                  <a:schemeClr val="tx1"/>
                </a:solidFill>
                <a:latin typeface="Gill Sans" charset="0"/>
                <a:cs typeface="ヒラギノ角ゴ ProN W3" charset="0"/>
                <a:sym typeface="Gill Sans" charset="0"/>
              </a:defRPr>
            </a:lvl8pPr>
            <a:lvl9pPr marL="3886200" indent="-228600" eaLnBrk="0" fontAlgn="base" hangingPunct="0">
              <a:spcBef>
                <a:spcPts val="3500"/>
              </a:spcBef>
              <a:spcAft>
                <a:spcPct val="0"/>
              </a:spcAft>
              <a:buSzPct val="171000"/>
              <a:buFont typeface="Gill Sans" charset="0"/>
              <a:buChar char="•"/>
              <a:defRPr sz="3600">
                <a:solidFill>
                  <a:schemeClr val="tx1"/>
                </a:solidFill>
                <a:latin typeface="Gill Sans" charset="0"/>
                <a:cs typeface="ヒラギノ角ゴ ProN W3" charset="0"/>
                <a:sym typeface="Gill Sans" charset="0"/>
              </a:defRPr>
            </a:lvl9pPr>
          </a:lstStyle>
          <a:p>
            <a:pPr algn="ctr" eaLnBrk="1" hangingPunct="1">
              <a:spcBef>
                <a:spcPct val="0"/>
              </a:spcBef>
              <a:buSzTx/>
              <a:buFontTx/>
              <a:buNone/>
            </a:pPr>
            <a:r>
              <a:rPr lang="en-US" altLang="en-US" sz="800">
                <a:solidFill>
                  <a:schemeClr val="bg1"/>
                </a:solidFill>
              </a:rPr>
              <a:t>lukerosa@gmail.com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1051520" presetClass="entr" presetSubtype="32954576"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1051520" presetClass="entr" presetSubtype="32954576"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Rectangle 3"/>
          <p:cNvSpPr txBox="1">
            <a:spLocks noChangeArrowheads="1"/>
          </p:cNvSpPr>
          <p:nvPr/>
        </p:nvSpPr>
        <p:spPr>
          <a:xfrm>
            <a:off x="203200" y="1752600"/>
            <a:ext cx="6553200" cy="6946900"/>
          </a:xfrm>
          <a:prstGeom prst="rect">
            <a:avLst/>
          </a:prstGeom>
          <a:ln/>
        </p:spPr>
        <p:txBody>
          <a:bodyPr/>
          <a:lstStyle/>
          <a:p>
            <a:pPr marL="838200" indent="-838200" algn="l">
              <a:spcBef>
                <a:spcPts val="3500"/>
              </a:spcBef>
              <a:buSzPct val="145000"/>
              <a:buFontTx/>
              <a:buBlip>
                <a:blip r:embed="rId4"/>
              </a:buBlip>
              <a:defRPr/>
            </a:pPr>
            <a:r>
              <a:rPr lang="en-US" sz="4800" b="1" kern="0" dirty="0">
                <a:ln>
                  <a:solidFill>
                    <a:sysClr val="windowText" lastClr="000000"/>
                  </a:solidFill>
                </a:ln>
                <a:solidFill>
                  <a:schemeClr val="tx1"/>
                </a:solidFill>
                <a:effectLst>
                  <a:outerShdw blurRad="50800" dist="38100" dir="2700000" algn="tl" rotWithShape="0">
                    <a:prstClr val="black">
                      <a:alpha val="40000"/>
                    </a:prstClr>
                  </a:outerShdw>
                </a:effectLst>
                <a:latin typeface="Bernard MT Condensed" panose="02050806060905020404" pitchFamily="18" charset="0"/>
                <a:cs typeface="+mn-cs"/>
              </a:rPr>
              <a:t>In 1620, about 90 women arrive from England</a:t>
            </a:r>
          </a:p>
          <a:p>
            <a:pPr marL="838200" indent="-838200" algn="l">
              <a:spcBef>
                <a:spcPts val="3500"/>
              </a:spcBef>
              <a:buSzPct val="145000"/>
              <a:buFontTx/>
              <a:buBlip>
                <a:blip r:embed="rId4"/>
              </a:buBlip>
              <a:defRPr/>
            </a:pPr>
            <a:r>
              <a:rPr lang="en-US" sz="4800" b="1" kern="0" dirty="0">
                <a:ln>
                  <a:solidFill>
                    <a:sysClr val="windowText" lastClr="000000"/>
                  </a:solidFill>
                </a:ln>
                <a:solidFill>
                  <a:schemeClr val="tx1"/>
                </a:solidFill>
                <a:effectLst>
                  <a:outerShdw blurRad="50800" dist="38100" dir="2700000" algn="tl" rotWithShape="0">
                    <a:prstClr val="black">
                      <a:alpha val="40000"/>
                    </a:prstClr>
                  </a:outerShdw>
                </a:effectLst>
                <a:latin typeface="Bernard MT Condensed" panose="02050806060905020404" pitchFamily="18" charset="0"/>
                <a:cs typeface="+mn-cs"/>
              </a:rPr>
              <a:t>Allows settlers to establish families &amp; make Jamestown more of a permanent colony</a:t>
            </a:r>
          </a:p>
          <a:p>
            <a:pPr marL="838200" indent="-838200" algn="l">
              <a:spcBef>
                <a:spcPts val="3500"/>
              </a:spcBef>
              <a:buSzPct val="145000"/>
              <a:buFont typeface="Gill Sans" charset="0"/>
              <a:buBlip>
                <a:blip r:embed="rId4"/>
              </a:buBlip>
              <a:defRPr/>
            </a:pPr>
            <a:endParaRPr lang="en-US" sz="4800" b="1" kern="0" dirty="0">
              <a:ln>
                <a:solidFill>
                  <a:sysClr val="windowText" lastClr="000000"/>
                </a:solidFill>
              </a:ln>
              <a:solidFill>
                <a:schemeClr val="tx1"/>
              </a:solidFill>
              <a:effectLst>
                <a:outerShdw blurRad="50800" dist="38100" dir="2700000" algn="tl" rotWithShape="0">
                  <a:prstClr val="black">
                    <a:alpha val="40000"/>
                  </a:prstClr>
                </a:outerShdw>
              </a:effectLst>
              <a:latin typeface="Bernard MT Condensed" panose="02050806060905020404" pitchFamily="18" charset="0"/>
              <a:ea typeface="ヒラギノ角ゴ ProN W6" charset="0"/>
              <a:cs typeface="ヒラギノ角ゴ ProN W6" charset="0"/>
            </a:endParaRPr>
          </a:p>
        </p:txBody>
      </p:sp>
      <p:pic>
        <p:nvPicPr>
          <p:cNvPr id="374787" name="Picture 3"/>
          <p:cNvPicPr>
            <a:picLocks noChangeAspect="1"/>
          </p:cNvPicPr>
          <p:nvPr/>
        </p:nvPicPr>
        <p:blipFill>
          <a:blip r:embed="rId5" cstate="print"/>
          <a:srcRect/>
          <a:stretch>
            <a:fillRect/>
          </a:stretch>
        </p:blipFill>
        <p:spPr bwMode="auto">
          <a:xfrm>
            <a:off x="0" y="304800"/>
            <a:ext cx="16271876" cy="1109663"/>
          </a:xfrm>
          <a:prstGeom prst="rect">
            <a:avLst/>
          </a:prstGeom>
          <a:noFill/>
          <a:ln w="25400">
            <a:noFill/>
            <a:miter lim="800000"/>
            <a:headEnd/>
            <a:tailEnd/>
          </a:ln>
          <a:effectLst>
            <a:glow rad="63500">
              <a:schemeClr val="accent6">
                <a:satMod val="175000"/>
                <a:alpha val="40000"/>
              </a:schemeClr>
            </a:glo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1051520" presetClass="entr" presetSubtype="32954576" fill="hold" grpId="0" nodeType="clickEffect">
                                  <p:stCondLst>
                                    <p:cond delay="0"/>
                                  </p:stCondLst>
                                  <p:childTnLst>
                                    <p:set>
                                      <p:cBhvr>
                                        <p:cTn id="6" dur="1" fill="hold">
                                          <p:stCondLst>
                                            <p:cond delay="499"/>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1051520" presetClass="entr" presetSubtype="32954576" fill="hold" grpId="0" nodeType="clickEffect">
                                  <p:stCondLst>
                                    <p:cond delay="0"/>
                                  </p:stCondLst>
                                  <p:childTnLst>
                                    <p:set>
                                      <p:cBhvr>
                                        <p:cTn id="10" dur="1" fill="hold">
                                          <p:stCondLst>
                                            <p:cond delay="499"/>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http://www.nps.gov/colo/images/200712051538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8"/>
          <p:cNvPicPr>
            <a:picLocks noChangeAspect="1"/>
          </p:cNvPicPr>
          <p:nvPr/>
        </p:nvPicPr>
        <p:blipFill>
          <a:blip r:embed="rId4">
            <a:extLst>
              <a:ext uri="{28A0092B-C50C-407E-A947-70E740481C1C}">
                <a14:useLocalDpi xmlns:a14="http://schemas.microsoft.com/office/drawing/2010/main" val="0"/>
              </a:ext>
            </a:extLst>
          </a:blip>
          <a:srcRect l="5132" r="3986" b="-6250"/>
          <a:stretch>
            <a:fillRect/>
          </a:stretch>
        </p:blipFill>
        <p:spPr bwMode="auto">
          <a:xfrm>
            <a:off x="0" y="228600"/>
            <a:ext cx="129444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6"/>
          <p:cNvGrpSpPr>
            <a:grpSpLocks/>
          </p:cNvGrpSpPr>
          <p:nvPr/>
        </p:nvGrpSpPr>
        <p:grpSpPr bwMode="auto">
          <a:xfrm>
            <a:off x="0" y="0"/>
            <a:ext cx="16256000" cy="9144000"/>
            <a:chOff x="0" y="0"/>
            <a:chExt cx="16256000" cy="9144000"/>
          </a:xfrm>
        </p:grpSpPr>
        <p:pic>
          <p:nvPicPr>
            <p:cNvPr id="30725" name="Picture 7" descr="http://i.telegraph.co.uk/multimedia/archive/01955/james1_1955516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665142"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7" descr="http://i.telegraph.co.uk/multimedia/archive/01955/james1_1955516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633200" y="0"/>
              <a:ext cx="46228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824" name="Picture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66000" y="228600"/>
            <a:ext cx="7696200" cy="1295400"/>
          </a:xfrm>
          <a:prstGeom prst="rect">
            <a:avLst/>
          </a:prstGeom>
          <a:noFill/>
          <a:ln w="25400">
            <a:noFill/>
            <a:miter lim="800000"/>
            <a:headEnd/>
            <a:tailEnd/>
          </a:ln>
          <a:effectLst>
            <a:reflection blurRad="6350" stA="52000" endA="300" endPos="35000" dir="5400000" sy="-100000" algn="bl" rotWithShape="0"/>
          </a:effectLst>
        </p:spPr>
      </p:pic>
      <p:sp>
        <p:nvSpPr>
          <p:cNvPr id="11" name="Rectangle 5"/>
          <p:cNvSpPr txBox="1">
            <a:spLocks noChangeArrowheads="1"/>
          </p:cNvSpPr>
          <p:nvPr/>
        </p:nvSpPr>
        <p:spPr bwMode="auto">
          <a:xfrm>
            <a:off x="7467600" y="1981200"/>
            <a:ext cx="8051800" cy="6705600"/>
          </a:xfrm>
          <a:prstGeom prst="rect">
            <a:avLst/>
          </a:prstGeom>
          <a:noFill/>
          <a:ln w="12700">
            <a:noFill/>
            <a:miter lim="800000"/>
            <a:headEnd/>
            <a:tailEnd/>
          </a:ln>
          <a:effectLst/>
        </p:spPr>
        <p:txBody>
          <a:bodyPr lIns="50800" tIns="50800" rIns="50800" bIns="50800" anchor="ctr"/>
          <a:lstStyle/>
          <a:p>
            <a:pPr marL="901700" indent="-736600" algn="l">
              <a:spcBef>
                <a:spcPts val="3500"/>
              </a:spcBef>
              <a:buSzPct val="137000"/>
              <a:buFontTx/>
              <a:buBlip>
                <a:blip r:embed="rId6"/>
              </a:buBlip>
              <a:defRPr/>
            </a:pPr>
            <a:r>
              <a:rPr lang="en-US" sz="5400" b="1" kern="0" dirty="0">
                <a:ln>
                  <a:solidFill>
                    <a:schemeClr val="bg1"/>
                  </a:solidFill>
                </a:ln>
                <a:solidFill>
                  <a:schemeClr val="tx1"/>
                </a:solidFill>
                <a:effectLst>
                  <a:outerShdw blurRad="38100" dist="38100" dir="2700000" algn="tl">
                    <a:srgbClr val="000000"/>
                  </a:outerShdw>
                </a:effectLst>
                <a:latin typeface="Bernard MT Condensed" panose="02050806060905020404" pitchFamily="18" charset="0"/>
                <a:ea typeface="Old newspaper font" charset="0"/>
                <a:cs typeface="Old newspaper font" charset="0"/>
                <a:sym typeface="Old newspaper font" charset="0"/>
              </a:rPr>
              <a:t>Grants a charter to the Virginia Company in 1606 to settle &amp; civilize America </a:t>
            </a:r>
          </a:p>
          <a:p>
            <a:pPr marL="901700" indent="-736600" algn="l">
              <a:spcBef>
                <a:spcPts val="3500"/>
              </a:spcBef>
              <a:buSzPct val="137000"/>
              <a:buFontTx/>
              <a:buBlip>
                <a:blip r:embed="rId6"/>
              </a:buBlip>
              <a:defRPr/>
            </a:pPr>
            <a:r>
              <a:rPr lang="en-US" sz="5400" b="1" kern="0" dirty="0">
                <a:ln>
                  <a:solidFill>
                    <a:schemeClr val="bg1"/>
                  </a:solidFill>
                </a:ln>
                <a:solidFill>
                  <a:schemeClr val="tx1"/>
                </a:solidFill>
                <a:effectLst>
                  <a:outerShdw blurRad="38100" dist="38100" dir="2700000" algn="tl">
                    <a:srgbClr val="000000"/>
                  </a:outerShdw>
                </a:effectLst>
                <a:latin typeface="Bernard MT Condensed" panose="02050806060905020404" pitchFamily="18" charset="0"/>
                <a:ea typeface="Old newspaper font" charset="0"/>
                <a:cs typeface="Old newspaper font" charset="0"/>
                <a:sym typeface="Old newspaper font" charset="0"/>
              </a:rPr>
              <a:t>Wants to prevent Spanish advancements in the New World &amp; find a Northern passage to Asia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iterate type="lt">
                                    <p:tmPct val="100000"/>
                                  </p:iterate>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75" fill="hold"/>
                                        <p:tgtEl>
                                          <p:spTgt spid="11">
                                            <p:txEl>
                                              <p:pRg st="0" end="0"/>
                                            </p:txEl>
                                          </p:spTgt>
                                        </p:tgtEl>
                                        <p:attrNameLst>
                                          <p:attrName>ppt_w</p:attrName>
                                        </p:attrNameLst>
                                      </p:cBhvr>
                                      <p:tavLst>
                                        <p:tav tm="0">
                                          <p:val>
                                            <p:strVal val="4*#ppt_w"/>
                                          </p:val>
                                        </p:tav>
                                        <p:tav tm="100000">
                                          <p:val>
                                            <p:strVal val="#ppt_w"/>
                                          </p:val>
                                        </p:tav>
                                      </p:tavLst>
                                    </p:anim>
                                    <p:anim calcmode="lin" valueType="num">
                                      <p:cBhvr>
                                        <p:cTn id="8" dur="75" fill="hold"/>
                                        <p:tgtEl>
                                          <p:spTgt spid="11">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iterate type="lt">
                                    <p:tmPct val="100000"/>
                                  </p:iterate>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p:cTn id="13" dur="75" fill="hold"/>
                                        <p:tgtEl>
                                          <p:spTgt spid="11">
                                            <p:txEl>
                                              <p:pRg st="1" end="1"/>
                                            </p:txEl>
                                          </p:spTgt>
                                        </p:tgtEl>
                                        <p:attrNameLst>
                                          <p:attrName>ppt_w</p:attrName>
                                        </p:attrNameLst>
                                      </p:cBhvr>
                                      <p:tavLst>
                                        <p:tav tm="0">
                                          <p:val>
                                            <p:strVal val="4*#ppt_w"/>
                                          </p:val>
                                        </p:tav>
                                        <p:tav tm="100000">
                                          <p:val>
                                            <p:strVal val="#ppt_w"/>
                                          </p:val>
                                        </p:tav>
                                      </p:tavLst>
                                    </p:anim>
                                    <p:anim calcmode="lin" valueType="num">
                                      <p:cBhvr>
                                        <p:cTn id="14" dur="75" fill="hold"/>
                                        <p:tgtEl>
                                          <p:spTgt spid="11">
                                            <p:txEl>
                                              <p:pRg st="1" end="1"/>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5"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7EA46F-9095-5EC5-7DAD-C4CED962DFBC}"/>
              </a:ext>
            </a:extLst>
          </p:cNvPr>
          <p:cNvPicPr>
            <a:picLocks noChangeAspect="1"/>
          </p:cNvPicPr>
          <p:nvPr/>
        </p:nvPicPr>
        <p:blipFill>
          <a:blip r:embed="rId3"/>
          <a:stretch>
            <a:fillRect/>
          </a:stretch>
        </p:blipFill>
        <p:spPr>
          <a:xfrm>
            <a:off x="0" y="1028159"/>
            <a:ext cx="16256000" cy="8115841"/>
          </a:xfrm>
          <a:prstGeom prst="rect">
            <a:avLst/>
          </a:prstGeom>
        </p:spPr>
      </p:pic>
      <p:pic>
        <p:nvPicPr>
          <p:cNvPr id="3174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25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7" name="Rectangle 5"/>
          <p:cNvSpPr txBox="1">
            <a:spLocks noChangeArrowheads="1"/>
          </p:cNvSpPr>
          <p:nvPr/>
        </p:nvSpPr>
        <p:spPr bwMode="auto">
          <a:xfrm>
            <a:off x="127000" y="1600200"/>
            <a:ext cx="7696200" cy="6781800"/>
          </a:xfrm>
          <a:prstGeom prst="rect">
            <a:avLst/>
          </a:prstGeom>
          <a:noFill/>
          <a:ln w="12700">
            <a:noFill/>
            <a:miter lim="800000"/>
            <a:headEnd/>
            <a:tailEnd/>
          </a:ln>
          <a:effectLst/>
        </p:spPr>
        <p:txBody>
          <a:bodyPr lIns="50800" tIns="50800" rIns="50800" bIns="50800" anchor="ctr"/>
          <a:lstStyle/>
          <a:p>
            <a:pPr marL="901700" indent="-736600" algn="l">
              <a:spcBef>
                <a:spcPts val="0"/>
              </a:spcBef>
              <a:spcAft>
                <a:spcPts val="4200"/>
              </a:spcAft>
              <a:buSzPct val="137000"/>
              <a:buFontTx/>
              <a:buBlip>
                <a:blip r:embed="rId5"/>
              </a:buBlip>
              <a:defRPr/>
            </a:pPr>
            <a:r>
              <a:rPr lang="en-US" sz="5200" b="1" kern="0" dirty="0">
                <a:ln>
                  <a:solidFill>
                    <a:schemeClr val="tx1"/>
                  </a:solidFill>
                </a:ln>
                <a:solidFill>
                  <a:schemeClr val="bg1"/>
                </a:solidFill>
                <a:effectLst>
                  <a:outerShdw blurRad="38100" dist="38100" dir="2700000" algn="tl">
                    <a:srgbClr val="000000"/>
                  </a:outerShdw>
                </a:effectLst>
                <a:latin typeface="Bernard MT Condensed" panose="02050806060905020404" pitchFamily="18" charset="0"/>
                <a:ea typeface="Old newspaper font" charset="0"/>
                <a:cs typeface="Old newspaper font" charset="0"/>
                <a:sym typeface="Old newspaper font" charset="0"/>
              </a:rPr>
              <a:t>Joint stock company </a:t>
            </a:r>
          </a:p>
          <a:p>
            <a:pPr marL="901700" indent="-736600" algn="l">
              <a:spcBef>
                <a:spcPts val="0"/>
              </a:spcBef>
              <a:spcAft>
                <a:spcPts val="4200"/>
              </a:spcAft>
              <a:buSzPct val="137000"/>
              <a:buFontTx/>
              <a:buBlip>
                <a:blip r:embed="rId5"/>
              </a:buBlip>
              <a:defRPr/>
            </a:pPr>
            <a:r>
              <a:rPr lang="en-US" sz="5200" b="1" kern="0" dirty="0">
                <a:ln>
                  <a:solidFill>
                    <a:schemeClr val="tx1"/>
                  </a:solidFill>
                </a:ln>
                <a:solidFill>
                  <a:schemeClr val="bg1"/>
                </a:solidFill>
                <a:effectLst>
                  <a:outerShdw blurRad="38100" dist="38100" dir="2700000" algn="tl">
                    <a:srgbClr val="000000"/>
                  </a:outerShdw>
                </a:effectLst>
                <a:latin typeface="Bernard MT Condensed" panose="02050806060905020404" pitchFamily="18" charset="0"/>
                <a:ea typeface="Old newspaper font" charset="0"/>
                <a:cs typeface="Old newspaper font" charset="0"/>
                <a:sym typeface="Old newspaper font" charset="0"/>
              </a:rPr>
              <a:t>Group of wealthy investors are </a:t>
            </a:r>
            <a:r>
              <a:rPr lang="en-US" sz="5200" b="1" u="sng" kern="0" dirty="0">
                <a:ln>
                  <a:solidFill>
                    <a:schemeClr val="tx1"/>
                  </a:solidFill>
                </a:ln>
                <a:solidFill>
                  <a:schemeClr val="bg1"/>
                </a:solidFill>
                <a:effectLst>
                  <a:outerShdw blurRad="38100" dist="38100" dir="2700000" algn="tl">
                    <a:srgbClr val="000000"/>
                  </a:outerShdw>
                </a:effectLst>
                <a:latin typeface="Bernard MT Condensed" panose="02050806060905020404" pitchFamily="18" charset="0"/>
                <a:ea typeface="Old newspaper font" charset="0"/>
                <a:cs typeface="Old newspaper font" charset="0"/>
                <a:sym typeface="Old newspaper font" charset="0"/>
              </a:rPr>
              <a:t>shareholders</a:t>
            </a:r>
          </a:p>
          <a:p>
            <a:pPr marL="901700" indent="-736600" algn="l">
              <a:spcBef>
                <a:spcPts val="0"/>
              </a:spcBef>
              <a:spcAft>
                <a:spcPts val="4200"/>
              </a:spcAft>
              <a:buSzPct val="137000"/>
              <a:buFontTx/>
              <a:buBlip>
                <a:blip r:embed="rId5"/>
              </a:buBlip>
              <a:defRPr/>
            </a:pPr>
            <a:r>
              <a:rPr lang="en-US" sz="5200" b="1" kern="0" dirty="0">
                <a:ln>
                  <a:solidFill>
                    <a:schemeClr val="tx1"/>
                  </a:solidFill>
                </a:ln>
                <a:solidFill>
                  <a:schemeClr val="bg1"/>
                </a:solidFill>
                <a:effectLst>
                  <a:outerShdw blurRad="38100" dist="38100" dir="2700000" algn="tl">
                    <a:srgbClr val="000000"/>
                  </a:outerShdw>
                </a:effectLst>
                <a:latin typeface="Bernard MT Condensed" panose="02050806060905020404" pitchFamily="18" charset="0"/>
                <a:ea typeface="Old newspaper font" charset="0"/>
                <a:cs typeface="Old newspaper font" charset="0"/>
                <a:sym typeface="Old newspaper font" charset="0"/>
              </a:rPr>
              <a:t>Plan to establish settlements in America for a profit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iterate type="lt">
                                    <p:tmPct val="10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75" fill="hold"/>
                                        <p:tgtEl>
                                          <p:spTgt spid="7">
                                            <p:txEl>
                                              <p:pRg st="0" end="0"/>
                                            </p:txEl>
                                          </p:spTgt>
                                        </p:tgtEl>
                                        <p:attrNameLst>
                                          <p:attrName>ppt_w</p:attrName>
                                        </p:attrNameLst>
                                      </p:cBhvr>
                                      <p:tavLst>
                                        <p:tav tm="0">
                                          <p:val>
                                            <p:strVal val="4*#ppt_w"/>
                                          </p:val>
                                        </p:tav>
                                        <p:tav tm="100000">
                                          <p:val>
                                            <p:strVal val="#ppt_w"/>
                                          </p:val>
                                        </p:tav>
                                      </p:tavLst>
                                    </p:anim>
                                    <p:anim calcmode="lin" valueType="num">
                                      <p:cBhvr>
                                        <p:cTn id="8" dur="75" fill="hold"/>
                                        <p:tgtEl>
                                          <p:spTgt spid="7">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iterate type="lt">
                                    <p:tmPct val="100000"/>
                                  </p:iterate>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p:cTn id="13" dur="75" fill="hold"/>
                                        <p:tgtEl>
                                          <p:spTgt spid="7">
                                            <p:txEl>
                                              <p:pRg st="1" end="1"/>
                                            </p:txEl>
                                          </p:spTgt>
                                        </p:tgtEl>
                                        <p:attrNameLst>
                                          <p:attrName>ppt_w</p:attrName>
                                        </p:attrNameLst>
                                      </p:cBhvr>
                                      <p:tavLst>
                                        <p:tav tm="0">
                                          <p:val>
                                            <p:strVal val="4*#ppt_w"/>
                                          </p:val>
                                        </p:tav>
                                        <p:tav tm="100000">
                                          <p:val>
                                            <p:strVal val="#ppt_w"/>
                                          </p:val>
                                        </p:tav>
                                      </p:tavLst>
                                    </p:anim>
                                    <p:anim calcmode="lin" valueType="num">
                                      <p:cBhvr>
                                        <p:cTn id="14" dur="75" fill="hold"/>
                                        <p:tgtEl>
                                          <p:spTgt spid="7">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iterate type="lt">
                                    <p:tmPct val="100000"/>
                                  </p:iterate>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p:cTn id="19" dur="75" fill="hold"/>
                                        <p:tgtEl>
                                          <p:spTgt spid="7">
                                            <p:txEl>
                                              <p:pRg st="2" end="2"/>
                                            </p:txEl>
                                          </p:spTgt>
                                        </p:tgtEl>
                                        <p:attrNameLst>
                                          <p:attrName>ppt_w</p:attrName>
                                        </p:attrNameLst>
                                      </p:cBhvr>
                                      <p:tavLst>
                                        <p:tav tm="0">
                                          <p:val>
                                            <p:strVal val="4*#ppt_w"/>
                                          </p:val>
                                        </p:tav>
                                        <p:tav tm="100000">
                                          <p:val>
                                            <p:strVal val="#ppt_w"/>
                                          </p:val>
                                        </p:tav>
                                      </p:tavLst>
                                    </p:anim>
                                    <p:anim calcmode="lin" valueType="num">
                                      <p:cBhvr>
                                        <p:cTn id="20" dur="75" fill="hold"/>
                                        <p:tgtEl>
                                          <p:spTgt spid="7">
                                            <p:txEl>
                                              <p:pRg st="2" end="2"/>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277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0"/>
            <a:ext cx="133508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36867"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6100" y="2197100"/>
            <a:ext cx="131699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Rectangle 5"/>
          <p:cNvSpPr txBox="1">
            <a:spLocks noChangeArrowheads="1"/>
          </p:cNvSpPr>
          <p:nvPr/>
        </p:nvSpPr>
        <p:spPr bwMode="auto">
          <a:xfrm>
            <a:off x="-17780" y="3505200"/>
            <a:ext cx="6172200" cy="4953000"/>
          </a:xfrm>
          <a:prstGeom prst="rect">
            <a:avLst/>
          </a:prstGeom>
          <a:noFill/>
          <a:ln w="12700">
            <a:noFill/>
            <a:miter lim="800000"/>
            <a:headEnd/>
            <a:tailEnd/>
          </a:ln>
          <a:effectLst/>
        </p:spPr>
        <p:txBody>
          <a:bodyPr lIns="50800" tIns="50800" rIns="50800" bIns="50800" anchor="ctr"/>
          <a:lstStyle/>
          <a:p>
            <a:pPr marL="901700" indent="-736600" algn="l">
              <a:spcBef>
                <a:spcPts val="3500"/>
              </a:spcBef>
              <a:buSzPct val="137000"/>
              <a:buFontTx/>
              <a:buBlip>
                <a:blip r:embed="rId6"/>
              </a:buBlip>
              <a:defRPr/>
            </a:pPr>
            <a:r>
              <a:rPr lang="en-US" sz="5400" b="1" kern="0" dirty="0">
                <a:ln>
                  <a:solidFill>
                    <a:schemeClr val="tx1"/>
                  </a:solidFill>
                </a:ln>
                <a:solidFill>
                  <a:schemeClr val="bg1"/>
                </a:solidFill>
                <a:effectLst>
                  <a:outerShdw blurRad="38100" dist="38100" dir="2700000" algn="tl">
                    <a:srgbClr val="000000"/>
                  </a:outerShdw>
                </a:effectLst>
                <a:latin typeface="Bernard MT Condensed" panose="02050806060905020404" pitchFamily="18" charset="0"/>
                <a:ea typeface="Old newspaper font" charset="0"/>
                <a:cs typeface="Old newspaper font" charset="0"/>
                <a:sym typeface="Old newspaper font" charset="0"/>
              </a:rPr>
              <a:t>Sought economic opportunities</a:t>
            </a:r>
          </a:p>
          <a:p>
            <a:pPr marL="901700" indent="-736600" algn="l">
              <a:spcBef>
                <a:spcPts val="3500"/>
              </a:spcBef>
              <a:buSzPct val="137000"/>
              <a:buFontTx/>
              <a:buBlip>
                <a:blip r:embed="rId6"/>
              </a:buBlip>
              <a:defRPr/>
            </a:pPr>
            <a:r>
              <a:rPr lang="en-US" sz="5400" b="1" kern="0" dirty="0">
                <a:ln>
                  <a:solidFill>
                    <a:schemeClr val="tx1"/>
                  </a:solidFill>
                </a:ln>
                <a:solidFill>
                  <a:schemeClr val="bg1"/>
                </a:solidFill>
                <a:effectLst>
                  <a:outerShdw blurRad="38100" dist="38100" dir="2700000" algn="tl">
                    <a:srgbClr val="000000"/>
                  </a:outerShdw>
                </a:effectLst>
                <a:latin typeface="Bernard MT Condensed" panose="02050806060905020404" pitchFamily="18" charset="0"/>
                <a:ea typeface="Old newspaper font" charset="0"/>
                <a:cs typeface="Old newspaper font" charset="0"/>
                <a:sym typeface="Old newspaper font" charset="0"/>
              </a:rPr>
              <a:t>Expected wealth from gold &amp; minerals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wipe(right)">
                                      <p:cBhvr>
                                        <p:cTn id="7" dur="500"/>
                                        <p:tgtEl>
                                          <p:spTgt spid="36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32" fill="hold" grpId="0" nodeType="clickEffect">
                                  <p:stCondLst>
                                    <p:cond delay="0"/>
                                  </p:stCondLst>
                                  <p:iterate type="lt">
                                    <p:tmPct val="100000"/>
                                  </p:iterate>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75" fill="hold"/>
                                        <p:tgtEl>
                                          <p:spTgt spid="6">
                                            <p:txEl>
                                              <p:pRg st="0" end="0"/>
                                            </p:txEl>
                                          </p:spTgt>
                                        </p:tgtEl>
                                        <p:attrNameLst>
                                          <p:attrName>ppt_w</p:attrName>
                                        </p:attrNameLst>
                                      </p:cBhvr>
                                      <p:tavLst>
                                        <p:tav tm="0">
                                          <p:val>
                                            <p:strVal val="4*#ppt_w"/>
                                          </p:val>
                                        </p:tav>
                                        <p:tav tm="100000">
                                          <p:val>
                                            <p:strVal val="#ppt_w"/>
                                          </p:val>
                                        </p:tav>
                                      </p:tavLst>
                                    </p:anim>
                                    <p:anim calcmode="lin" valueType="num">
                                      <p:cBhvr>
                                        <p:cTn id="13" dur="75" fill="hold"/>
                                        <p:tgtEl>
                                          <p:spTgt spid="6">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2" fill="hold" grpId="0" nodeType="clickEffect">
                                  <p:stCondLst>
                                    <p:cond delay="0"/>
                                  </p:stCondLst>
                                  <p:iterate type="lt">
                                    <p:tmPct val="100000"/>
                                  </p:iterate>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p:cTn id="18" dur="75" fill="hold"/>
                                        <p:tgtEl>
                                          <p:spTgt spid="6">
                                            <p:txEl>
                                              <p:pRg st="1" end="1"/>
                                            </p:txEl>
                                          </p:spTgt>
                                        </p:tgtEl>
                                        <p:attrNameLst>
                                          <p:attrName>ppt_w</p:attrName>
                                        </p:attrNameLst>
                                      </p:cBhvr>
                                      <p:tavLst>
                                        <p:tav tm="0">
                                          <p:val>
                                            <p:strVal val="4*#ppt_w"/>
                                          </p:val>
                                        </p:tav>
                                        <p:tav tm="100000">
                                          <p:val>
                                            <p:strVal val="#ppt_w"/>
                                          </p:val>
                                        </p:tav>
                                      </p:tavLst>
                                    </p:anim>
                                    <p:anim calcmode="lin" valueType="num">
                                      <p:cBhvr>
                                        <p:cTn id="19" dur="75" fill="hold"/>
                                        <p:tgtEl>
                                          <p:spTgt spid="6">
                                            <p:txEl>
                                              <p:pRg st="1" end="1"/>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3"/>
          <p:cNvGrpSpPr>
            <a:grpSpLocks/>
          </p:cNvGrpSpPr>
          <p:nvPr/>
        </p:nvGrpSpPr>
        <p:grpSpPr bwMode="auto">
          <a:xfrm>
            <a:off x="0" y="0"/>
            <a:ext cx="16256000" cy="9144000"/>
            <a:chOff x="0" y="0"/>
            <a:chExt cx="16256000" cy="9144000"/>
          </a:xfrm>
        </p:grpSpPr>
        <p:pic>
          <p:nvPicPr>
            <p:cNvPr id="33798" name="Picture 2" descr="http://upload.wikimedia.org/wikipedia/commons/thumb/f/f3/Godspeed_20070426.jpg/1024px-Godspeed_200704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723" y="0"/>
              <a:ext cx="13669277"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 descr="http://upload.wikimedia.org/wikipedia/commons/thumb/f/f3/Godspeed_20070426.jpg/1024px-Godspeed_200704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0"/>
              <a:ext cx="34798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5"/>
          <p:cNvSpPr txBox="1">
            <a:spLocks noChangeArrowheads="1"/>
          </p:cNvSpPr>
          <p:nvPr/>
        </p:nvSpPr>
        <p:spPr bwMode="auto">
          <a:xfrm>
            <a:off x="355600" y="1524000"/>
            <a:ext cx="9144000" cy="5486400"/>
          </a:xfrm>
          <a:prstGeom prst="rect">
            <a:avLst/>
          </a:prstGeom>
          <a:noFill/>
          <a:ln w="12700">
            <a:noFill/>
            <a:miter lim="800000"/>
            <a:headEnd/>
            <a:tailEnd/>
          </a:ln>
          <a:effectLst/>
        </p:spPr>
        <p:txBody>
          <a:bodyPr lIns="50800" tIns="50800" rIns="50800" bIns="50800" anchor="ctr"/>
          <a:lstStyle/>
          <a:p>
            <a:pPr marL="901700" indent="-736600" algn="l">
              <a:spcBef>
                <a:spcPts val="3500"/>
              </a:spcBef>
              <a:buSzPct val="137000"/>
              <a:buFontTx/>
              <a:buBlip>
                <a:blip r:embed="rId5"/>
              </a:buBlip>
              <a:defRPr/>
            </a:pPr>
            <a:r>
              <a:rPr lang="en-US" sz="4400" kern="0" dirty="0">
                <a:solidFill>
                  <a:schemeClr val="bg1"/>
                </a:solidFill>
                <a:effectLst>
                  <a:outerShdw blurRad="38100" dist="38100" dir="2700000" algn="tl">
                    <a:srgbClr val="000000"/>
                  </a:outerShdw>
                </a:effectLst>
                <a:latin typeface="Bernard MT Condensed" panose="02050806060905020404" pitchFamily="18" charset="0"/>
                <a:ea typeface="Old newspaper font" charset="0"/>
                <a:cs typeface="Old newspaper font" charset="0"/>
                <a:sym typeface="Old newspaper font" charset="0"/>
              </a:rPr>
              <a:t>In December 1606, 105 settlers &amp; entrepreneurs set off for America</a:t>
            </a:r>
          </a:p>
          <a:p>
            <a:pPr marL="901700" indent="-736600" algn="l">
              <a:spcBef>
                <a:spcPts val="3500"/>
              </a:spcBef>
              <a:buSzPct val="137000"/>
              <a:buFontTx/>
              <a:buBlip>
                <a:blip r:embed="rId5"/>
              </a:buBlip>
              <a:defRPr/>
            </a:pPr>
            <a:r>
              <a:rPr lang="en-US" sz="4400" kern="0" dirty="0">
                <a:solidFill>
                  <a:schemeClr val="bg1"/>
                </a:solidFill>
                <a:effectLst>
                  <a:outerShdw blurRad="38100" dist="38100" dir="2700000" algn="tl">
                    <a:srgbClr val="000000"/>
                  </a:outerShdw>
                </a:effectLst>
                <a:latin typeface="Bernard MT Condensed" panose="02050806060905020404" pitchFamily="18" charset="0"/>
                <a:ea typeface="Old newspaper font" charset="0"/>
                <a:cs typeface="Old newspaper font" charset="0"/>
                <a:sym typeface="Old newspaper font" charset="0"/>
              </a:rPr>
              <a:t>Arrive in Virginia in April 1607</a:t>
            </a:r>
          </a:p>
          <a:p>
            <a:pPr marL="901700" indent="-736600" algn="l">
              <a:spcBef>
                <a:spcPts val="3500"/>
              </a:spcBef>
              <a:buSzPct val="137000"/>
              <a:buFontTx/>
              <a:buBlip>
                <a:blip r:embed="rId5"/>
              </a:buBlip>
              <a:defRPr/>
            </a:pPr>
            <a:r>
              <a:rPr lang="en-US" sz="4400" kern="0" dirty="0">
                <a:solidFill>
                  <a:schemeClr val="bg1"/>
                </a:solidFill>
                <a:effectLst>
                  <a:outerShdw blurRad="38100" dist="38100" dir="2700000" algn="tl">
                    <a:srgbClr val="000000"/>
                  </a:outerShdw>
                </a:effectLst>
                <a:latin typeface="Bernard MT Condensed" panose="02050806060905020404" pitchFamily="18" charset="0"/>
                <a:ea typeface="Old newspaper font" charset="0"/>
                <a:cs typeface="Old newspaper font" charset="0"/>
                <a:sym typeface="Old newspaper font" charset="0"/>
              </a:rPr>
              <a:t>Edward Maria Wingfield elected president of governing council &amp; </a:t>
            </a:r>
            <a:br>
              <a:rPr lang="en-US" sz="4400" kern="0" dirty="0">
                <a:solidFill>
                  <a:schemeClr val="bg1"/>
                </a:solidFill>
                <a:effectLst>
                  <a:outerShdw blurRad="38100" dist="38100" dir="2700000" algn="tl">
                    <a:srgbClr val="000000"/>
                  </a:outerShdw>
                </a:effectLst>
                <a:latin typeface="Bernard MT Condensed" panose="02050806060905020404" pitchFamily="18" charset="0"/>
                <a:ea typeface="Old newspaper font" charset="0"/>
                <a:cs typeface="Old newspaper font" charset="0"/>
                <a:sym typeface="Old newspaper font" charset="0"/>
              </a:rPr>
            </a:br>
            <a:r>
              <a:rPr lang="en-US" sz="4400" kern="0" dirty="0">
                <a:solidFill>
                  <a:schemeClr val="bg1"/>
                </a:solidFill>
                <a:effectLst>
                  <a:outerShdw blurRad="38100" dist="38100" dir="2700000" algn="tl">
                    <a:srgbClr val="000000"/>
                  </a:outerShdw>
                </a:effectLst>
                <a:latin typeface="Bernard MT Condensed" panose="02050806060905020404" pitchFamily="18" charset="0"/>
                <a:ea typeface="Old newspaper font" charset="0"/>
                <a:cs typeface="Old newspaper font" charset="0"/>
                <a:sym typeface="Old newspaper font" charset="0"/>
              </a:rPr>
              <a:t>selects the island location</a:t>
            </a:r>
          </a:p>
        </p:txBody>
      </p:sp>
      <p:pic>
        <p:nvPicPr>
          <p:cNvPr id="33796"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28600"/>
            <a:ext cx="1625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33797" name="Picture 2" descr="http://upload.wikimedia.org/wikipedia/commons/thumb/f/f3/Godspeed_20070426.jpg/1024px-Godspeed_20070426.jpg"/>
          <p:cNvPicPr>
            <a:picLocks noChangeAspect="1" noChangeArrowheads="1"/>
          </p:cNvPicPr>
          <p:nvPr/>
        </p:nvPicPr>
        <p:blipFill>
          <a:blip r:embed="rId7">
            <a:clrChange>
              <a:clrFrom>
                <a:srgbClr val="F3F5F2"/>
              </a:clrFrom>
              <a:clrTo>
                <a:srgbClr val="F3F5F2">
                  <a:alpha val="0"/>
                </a:srgbClr>
              </a:clrTo>
            </a:clrChange>
            <a:extLst>
              <a:ext uri="{28A0092B-C50C-407E-A947-70E740481C1C}">
                <a14:useLocalDpi xmlns:a14="http://schemas.microsoft.com/office/drawing/2010/main" val="0"/>
              </a:ext>
            </a:extLst>
          </a:blip>
          <a:srcRect/>
          <a:stretch>
            <a:fillRect/>
          </a:stretch>
        </p:blipFill>
        <p:spPr bwMode="auto">
          <a:xfrm>
            <a:off x="11633200" y="0"/>
            <a:ext cx="1752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iterate type="lt">
                                    <p:tmPct val="10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75" fill="hold"/>
                                        <p:tgtEl>
                                          <p:spTgt spid="5">
                                            <p:txEl>
                                              <p:pRg st="0" end="0"/>
                                            </p:txEl>
                                          </p:spTgt>
                                        </p:tgtEl>
                                        <p:attrNameLst>
                                          <p:attrName>ppt_w</p:attrName>
                                        </p:attrNameLst>
                                      </p:cBhvr>
                                      <p:tavLst>
                                        <p:tav tm="0">
                                          <p:val>
                                            <p:strVal val="4*#ppt_w"/>
                                          </p:val>
                                        </p:tav>
                                        <p:tav tm="100000">
                                          <p:val>
                                            <p:strVal val="#ppt_w"/>
                                          </p:val>
                                        </p:tav>
                                      </p:tavLst>
                                    </p:anim>
                                    <p:anim calcmode="lin" valueType="num">
                                      <p:cBhvr>
                                        <p:cTn id="8" dur="75" fill="hold"/>
                                        <p:tgtEl>
                                          <p:spTgt spid="5">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iterate type="lt">
                                    <p:tmPct val="100000"/>
                                  </p:iterate>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75" fill="hold"/>
                                        <p:tgtEl>
                                          <p:spTgt spid="5">
                                            <p:txEl>
                                              <p:pRg st="1" end="1"/>
                                            </p:txEl>
                                          </p:spTgt>
                                        </p:tgtEl>
                                        <p:attrNameLst>
                                          <p:attrName>ppt_w</p:attrName>
                                        </p:attrNameLst>
                                      </p:cBhvr>
                                      <p:tavLst>
                                        <p:tav tm="0">
                                          <p:val>
                                            <p:strVal val="4*#ppt_w"/>
                                          </p:val>
                                        </p:tav>
                                        <p:tav tm="100000">
                                          <p:val>
                                            <p:strVal val="#ppt_w"/>
                                          </p:val>
                                        </p:tav>
                                      </p:tavLst>
                                    </p:anim>
                                    <p:anim calcmode="lin" valueType="num">
                                      <p:cBhvr>
                                        <p:cTn id="14" dur="75" fill="hold"/>
                                        <p:tgtEl>
                                          <p:spTgt spid="5">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iterate type="lt">
                                    <p:tmPct val="100000"/>
                                  </p:iterate>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75" fill="hold"/>
                                        <p:tgtEl>
                                          <p:spTgt spid="5">
                                            <p:txEl>
                                              <p:pRg st="2" end="2"/>
                                            </p:txEl>
                                          </p:spTgt>
                                        </p:tgtEl>
                                        <p:attrNameLst>
                                          <p:attrName>ppt_w</p:attrName>
                                        </p:attrNameLst>
                                      </p:cBhvr>
                                      <p:tavLst>
                                        <p:tav tm="0">
                                          <p:val>
                                            <p:strVal val="4*#ppt_w"/>
                                          </p:val>
                                        </p:tav>
                                        <p:tav tm="100000">
                                          <p:val>
                                            <p:strVal val="#ppt_w"/>
                                          </p:val>
                                        </p:tav>
                                      </p:tavLst>
                                    </p:anim>
                                    <p:anim calcmode="lin" valueType="num">
                                      <p:cBhvr>
                                        <p:cTn id="20" dur="75" fill="hold"/>
                                        <p:tgtEl>
                                          <p:spTgt spid="5">
                                            <p:txEl>
                                              <p:pRg st="2" end="2"/>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9800" y="203200"/>
            <a:ext cx="12649200" cy="856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481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0"/>
            <a:ext cx="3708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spd="slow">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295400"/>
            <a:ext cx="16309975"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1986" name="Picture 2"/>
          <p:cNvPicPr>
            <a:picLocks noChangeAspect="1" noChangeArrowheads="1"/>
          </p:cNvPicPr>
          <p:nvPr/>
        </p:nvPicPr>
        <p:blipFill>
          <a:blip r:embed="rId4"/>
          <a:srcRect l="520" t="1709" r="130" b="5412"/>
          <a:stretch>
            <a:fillRect/>
          </a:stretch>
        </p:blipFill>
        <p:spPr bwMode="auto">
          <a:xfrm>
            <a:off x="328613" y="1524000"/>
            <a:ext cx="15516225" cy="6629400"/>
          </a:xfrm>
          <a:prstGeom prst="rect">
            <a:avLst/>
          </a:prstGeom>
          <a:noFill/>
          <a:ln w="12700" cap="flat">
            <a:solidFill>
              <a:schemeClr val="bg1"/>
            </a:solidFill>
            <a:miter lim="800000"/>
            <a:headEnd/>
            <a:tailEnd/>
          </a:ln>
          <a:effectLst>
            <a:outerShdw blurRad="50800" dist="38100" dir="2700000" algn="tl" rotWithShape="0">
              <a:prstClr val="black">
                <a:alpha val="40000"/>
              </a:prstClr>
            </a:outerShdw>
          </a:effectLst>
        </p:spPr>
      </p:pic>
      <p:pic>
        <p:nvPicPr>
          <p:cNvPr id="35844" name="Picture 8"/>
          <p:cNvPicPr>
            <a:picLocks noChangeAspect="1"/>
          </p:cNvPicPr>
          <p:nvPr/>
        </p:nvPicPr>
        <p:blipFill>
          <a:blip r:embed="rId5">
            <a:extLst>
              <a:ext uri="{28A0092B-C50C-407E-A947-70E740481C1C}">
                <a14:useLocalDpi xmlns:a14="http://schemas.microsoft.com/office/drawing/2010/main" val="0"/>
              </a:ext>
            </a:extLst>
          </a:blip>
          <a:srcRect l="4964" t="8722" r="8536" b="8722"/>
          <a:stretch>
            <a:fillRect/>
          </a:stretch>
        </p:blipFill>
        <p:spPr bwMode="auto">
          <a:xfrm>
            <a:off x="1193800" y="152400"/>
            <a:ext cx="1303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2" name="Rectangle 5"/>
          <p:cNvSpPr txBox="1">
            <a:spLocks noChangeArrowheads="1"/>
          </p:cNvSpPr>
          <p:nvPr/>
        </p:nvSpPr>
        <p:spPr bwMode="auto">
          <a:xfrm>
            <a:off x="203200" y="1524000"/>
            <a:ext cx="7010400" cy="6781800"/>
          </a:xfrm>
          <a:prstGeom prst="rect">
            <a:avLst/>
          </a:prstGeom>
          <a:noFill/>
          <a:ln w="12700">
            <a:noFill/>
            <a:miter lim="800000"/>
            <a:headEnd/>
            <a:tailEnd/>
          </a:ln>
          <a:effectLst/>
        </p:spPr>
        <p:txBody>
          <a:bodyPr lIns="50800" tIns="50800" rIns="50800" bIns="50800" anchor="ctr"/>
          <a:lstStyle/>
          <a:p>
            <a:pPr marL="901700" indent="-736600" algn="l">
              <a:spcBef>
                <a:spcPts val="3500"/>
              </a:spcBef>
              <a:buSzPct val="137000"/>
              <a:buFontTx/>
              <a:buBlip>
                <a:blip r:embed="rId6"/>
              </a:buBlip>
              <a:defRPr/>
            </a:pPr>
            <a:r>
              <a:rPr lang="en-US" sz="4400" b="1" kern="0" dirty="0">
                <a:ln>
                  <a:solidFill>
                    <a:schemeClr val="bg1"/>
                  </a:solidFill>
                </a:ln>
                <a:solidFill>
                  <a:schemeClr val="tx1"/>
                </a:solidFill>
                <a:effectLst>
                  <a:outerShdw blurRad="38100" dist="38100" dir="2700000" algn="tl">
                    <a:srgbClr val="000000"/>
                  </a:outerShdw>
                </a:effectLst>
                <a:latin typeface="Bernard MT Condensed" panose="02050806060905020404" pitchFamily="18" charset="0"/>
                <a:ea typeface="Old newspaper font" charset="0"/>
                <a:cs typeface="Old newspaper font" charset="0"/>
                <a:sym typeface="Old newspaper font" charset="0"/>
              </a:rPr>
              <a:t>Far enough inland to hide from the Spanish</a:t>
            </a:r>
          </a:p>
          <a:p>
            <a:pPr marL="901700" indent="-736600" algn="l">
              <a:spcBef>
                <a:spcPts val="3500"/>
              </a:spcBef>
              <a:buSzPct val="137000"/>
              <a:buFontTx/>
              <a:buBlip>
                <a:blip r:embed="rId6"/>
              </a:buBlip>
              <a:defRPr/>
            </a:pPr>
            <a:r>
              <a:rPr lang="en-US" sz="4400" b="1" kern="0" dirty="0">
                <a:ln>
                  <a:solidFill>
                    <a:schemeClr val="bg1"/>
                  </a:solidFill>
                </a:ln>
                <a:solidFill>
                  <a:schemeClr val="tx1"/>
                </a:solidFill>
                <a:effectLst>
                  <a:outerShdw blurRad="38100" dist="38100" dir="2700000" algn="tl">
                    <a:srgbClr val="000000"/>
                  </a:outerShdw>
                </a:effectLst>
                <a:latin typeface="Bernard MT Condensed" panose="02050806060905020404" pitchFamily="18" charset="0"/>
                <a:ea typeface="Old newspaper font" charset="0"/>
                <a:cs typeface="Old newspaper font" charset="0"/>
                <a:sym typeface="Old newspaper font" charset="0"/>
              </a:rPr>
              <a:t>Deep water anchor for the ships</a:t>
            </a:r>
          </a:p>
          <a:p>
            <a:pPr marL="901700" indent="-736600" algn="l">
              <a:spcBef>
                <a:spcPts val="3500"/>
              </a:spcBef>
              <a:buSzPct val="137000"/>
              <a:buFontTx/>
              <a:buBlip>
                <a:blip r:embed="rId6"/>
              </a:buBlip>
              <a:defRPr/>
            </a:pPr>
            <a:r>
              <a:rPr lang="en-US" sz="4400" b="1" kern="0" dirty="0">
                <a:ln>
                  <a:solidFill>
                    <a:schemeClr val="bg1"/>
                  </a:solidFill>
                </a:ln>
                <a:solidFill>
                  <a:schemeClr val="tx1"/>
                </a:solidFill>
                <a:effectLst>
                  <a:outerShdw blurRad="38100" dist="38100" dir="2700000" algn="tl">
                    <a:srgbClr val="000000"/>
                  </a:outerShdw>
                </a:effectLst>
                <a:latin typeface="Bernard MT Condensed" panose="02050806060905020404" pitchFamily="18" charset="0"/>
                <a:ea typeface="Old newspaper font" charset="0"/>
                <a:cs typeface="Old newspaper font" charset="0"/>
                <a:sym typeface="Old newspaper font" charset="0"/>
              </a:rPr>
              <a:t>Swamp and river offers protection from local Native Americans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2000" fill="hold"/>
                                        <p:tgtEl>
                                          <p:spTgt spid="41986"/>
                                        </p:tgtEl>
                                        <p:attrNameLst>
                                          <p:attrName>ppt_w</p:attrName>
                                        </p:attrNameLst>
                                      </p:cBhvr>
                                      <p:tavLst>
                                        <p:tav tm="0">
                                          <p:val>
                                            <p:fltVal val="0"/>
                                          </p:val>
                                        </p:tav>
                                        <p:tav tm="100000">
                                          <p:val>
                                            <p:strVal val="#ppt_w"/>
                                          </p:val>
                                        </p:tav>
                                      </p:tavLst>
                                    </p:anim>
                                    <p:anim calcmode="lin" valueType="num">
                                      <p:cBhvr>
                                        <p:cTn id="8" dur="2000" fill="hold"/>
                                        <p:tgtEl>
                                          <p:spTgt spid="41986"/>
                                        </p:tgtEl>
                                        <p:attrNameLst>
                                          <p:attrName>ppt_h</p:attrName>
                                        </p:attrNameLst>
                                      </p:cBhvr>
                                      <p:tavLst>
                                        <p:tav tm="0">
                                          <p:val>
                                            <p:fltVal val="0"/>
                                          </p:val>
                                        </p:tav>
                                        <p:tav tm="100000">
                                          <p:val>
                                            <p:strVal val="#ppt_h"/>
                                          </p:val>
                                        </p:tav>
                                      </p:tavLst>
                                    </p:anim>
                                    <p:animEffect transition="in" filter="fade">
                                      <p:cBhvr>
                                        <p:cTn id="9" dur="2000"/>
                                        <p:tgtEl>
                                          <p:spTgt spid="419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32" fill="hold" grpId="0" nodeType="clickEffect">
                                  <p:stCondLst>
                                    <p:cond delay="0"/>
                                  </p:stCondLst>
                                  <p:iterate type="lt">
                                    <p:tmPct val="100000"/>
                                  </p:iterate>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75" fill="hold"/>
                                        <p:tgtEl>
                                          <p:spTgt spid="12">
                                            <p:txEl>
                                              <p:pRg st="0" end="0"/>
                                            </p:txEl>
                                          </p:spTgt>
                                        </p:tgtEl>
                                        <p:attrNameLst>
                                          <p:attrName>ppt_w</p:attrName>
                                        </p:attrNameLst>
                                      </p:cBhvr>
                                      <p:tavLst>
                                        <p:tav tm="0">
                                          <p:val>
                                            <p:strVal val="4*#ppt_w"/>
                                          </p:val>
                                        </p:tav>
                                        <p:tav tm="100000">
                                          <p:val>
                                            <p:strVal val="#ppt_w"/>
                                          </p:val>
                                        </p:tav>
                                      </p:tavLst>
                                    </p:anim>
                                    <p:anim calcmode="lin" valueType="num">
                                      <p:cBhvr>
                                        <p:cTn id="15" dur="75" fill="hold"/>
                                        <p:tgtEl>
                                          <p:spTgt spid="12">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2" fill="hold" grpId="0" nodeType="clickEffect">
                                  <p:stCondLst>
                                    <p:cond delay="0"/>
                                  </p:stCondLst>
                                  <p:iterate type="lt">
                                    <p:tmPct val="100000"/>
                                  </p:iterate>
                                  <p:childTnLst>
                                    <p:set>
                                      <p:cBhvr>
                                        <p:cTn id="19" dur="1" fill="hold">
                                          <p:stCondLst>
                                            <p:cond delay="0"/>
                                          </p:stCondLst>
                                        </p:cTn>
                                        <p:tgtEl>
                                          <p:spTgt spid="12">
                                            <p:txEl>
                                              <p:pRg st="1" end="1"/>
                                            </p:txEl>
                                          </p:spTgt>
                                        </p:tgtEl>
                                        <p:attrNameLst>
                                          <p:attrName>style.visibility</p:attrName>
                                        </p:attrNameLst>
                                      </p:cBhvr>
                                      <p:to>
                                        <p:strVal val="visible"/>
                                      </p:to>
                                    </p:set>
                                    <p:anim calcmode="lin" valueType="num">
                                      <p:cBhvr>
                                        <p:cTn id="20" dur="75" fill="hold"/>
                                        <p:tgtEl>
                                          <p:spTgt spid="12">
                                            <p:txEl>
                                              <p:pRg st="1" end="1"/>
                                            </p:txEl>
                                          </p:spTgt>
                                        </p:tgtEl>
                                        <p:attrNameLst>
                                          <p:attrName>ppt_w</p:attrName>
                                        </p:attrNameLst>
                                      </p:cBhvr>
                                      <p:tavLst>
                                        <p:tav tm="0">
                                          <p:val>
                                            <p:strVal val="4*#ppt_w"/>
                                          </p:val>
                                        </p:tav>
                                        <p:tav tm="100000">
                                          <p:val>
                                            <p:strVal val="#ppt_w"/>
                                          </p:val>
                                        </p:tav>
                                      </p:tavLst>
                                    </p:anim>
                                    <p:anim calcmode="lin" valueType="num">
                                      <p:cBhvr>
                                        <p:cTn id="21" dur="75" fill="hold"/>
                                        <p:tgtEl>
                                          <p:spTgt spid="12">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32" fill="hold" grpId="0" nodeType="clickEffect">
                                  <p:stCondLst>
                                    <p:cond delay="0"/>
                                  </p:stCondLst>
                                  <p:iterate type="lt">
                                    <p:tmPct val="100000"/>
                                  </p:iterate>
                                  <p:childTnLst>
                                    <p:set>
                                      <p:cBhvr>
                                        <p:cTn id="25" dur="1" fill="hold">
                                          <p:stCondLst>
                                            <p:cond delay="0"/>
                                          </p:stCondLst>
                                        </p:cTn>
                                        <p:tgtEl>
                                          <p:spTgt spid="12">
                                            <p:txEl>
                                              <p:pRg st="2" end="2"/>
                                            </p:txEl>
                                          </p:spTgt>
                                        </p:tgtEl>
                                        <p:attrNameLst>
                                          <p:attrName>style.visibility</p:attrName>
                                        </p:attrNameLst>
                                      </p:cBhvr>
                                      <p:to>
                                        <p:strVal val="visible"/>
                                      </p:to>
                                    </p:set>
                                    <p:anim calcmode="lin" valueType="num">
                                      <p:cBhvr>
                                        <p:cTn id="26" dur="75" fill="hold"/>
                                        <p:tgtEl>
                                          <p:spTgt spid="12">
                                            <p:txEl>
                                              <p:pRg st="2" end="2"/>
                                            </p:txEl>
                                          </p:spTgt>
                                        </p:tgtEl>
                                        <p:attrNameLst>
                                          <p:attrName>ppt_w</p:attrName>
                                        </p:attrNameLst>
                                      </p:cBhvr>
                                      <p:tavLst>
                                        <p:tav tm="0">
                                          <p:val>
                                            <p:strVal val="4*#ppt_w"/>
                                          </p:val>
                                        </p:tav>
                                        <p:tav tm="100000">
                                          <p:val>
                                            <p:strVal val="#ppt_w"/>
                                          </p:val>
                                        </p:tav>
                                      </p:tavLst>
                                    </p:anim>
                                    <p:anim calcmode="lin" valueType="num">
                                      <p:cBhvr>
                                        <p:cTn id="27" dur="75" fill="hold"/>
                                        <p:tgtEl>
                                          <p:spTgt spid="12">
                                            <p:txEl>
                                              <p:pRg st="2" end="2"/>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bldLvl="5"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805BD7-ADFF-0824-D059-A4EB754F4CFC}"/>
              </a:ext>
            </a:extLst>
          </p:cNvPr>
          <p:cNvPicPr>
            <a:picLocks noChangeAspect="1"/>
          </p:cNvPicPr>
          <p:nvPr/>
        </p:nvPicPr>
        <p:blipFill>
          <a:blip r:embed="rId2"/>
          <a:stretch>
            <a:fillRect/>
          </a:stretch>
        </p:blipFill>
        <p:spPr>
          <a:xfrm>
            <a:off x="1651000" y="16933"/>
            <a:ext cx="13690600" cy="9127067"/>
          </a:xfrm>
          <a:prstGeom prst="rect">
            <a:avLst/>
          </a:prstGeom>
        </p:spPr>
      </p:pic>
    </p:spTree>
    <p:extLst>
      <p:ext uri="{BB962C8B-B14F-4D97-AF65-F5344CB8AC3E}">
        <p14:creationId xmlns:p14="http://schemas.microsoft.com/office/powerpoint/2010/main" val="1663108069"/>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2899</TotalTime>
  <Pages>0</Pages>
  <Words>2220</Words>
  <Characters>0</Characters>
  <Application>Microsoft Office PowerPoint</Application>
  <PresentationFormat>Custom</PresentationFormat>
  <Lines>0</Lines>
  <Paragraphs>88</Paragraphs>
  <Slides>25</Slides>
  <Notes>21</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25</vt:i4>
      </vt:variant>
    </vt:vector>
  </HeadingPairs>
  <TitlesOfParts>
    <vt:vector size="31" baseType="lpstr">
      <vt:lpstr>Bernard MT Condensed</vt:lpstr>
      <vt:lpstr>Calibri</vt:lpstr>
      <vt:lpstr>Gill Sans</vt:lpstr>
      <vt:lpstr>Title &amp; Bullets</vt:lpstr>
      <vt:lpstr>Title &amp; Subtitle</vt:lpstr>
      <vt:lpstr>1_Title &amp; Bullets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Rosa, Luke R.</dc:creator>
  <cp:lastModifiedBy>Michael Runkle</cp:lastModifiedBy>
  <cp:revision>47</cp:revision>
  <cp:lastPrinted>2023-10-31T17:25:00Z</cp:lastPrinted>
  <dcterms:modified xsi:type="dcterms:W3CDTF">2024-11-18T13:06:40Z</dcterms:modified>
</cp:coreProperties>
</file>